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52" r:id="rId1"/>
    <p:sldMasterId id="2147483868" r:id="rId2"/>
  </p:sldMasterIdLst>
  <p:notesMasterIdLst>
    <p:notesMasterId r:id="rId42"/>
  </p:notesMasterIdLst>
  <p:sldIdLst>
    <p:sldId id="328" r:id="rId3"/>
    <p:sldId id="395" r:id="rId4"/>
    <p:sldId id="396" r:id="rId5"/>
    <p:sldId id="397" r:id="rId6"/>
    <p:sldId id="324" r:id="rId7"/>
    <p:sldId id="317" r:id="rId8"/>
    <p:sldId id="330" r:id="rId9"/>
    <p:sldId id="344" r:id="rId10"/>
    <p:sldId id="370" r:id="rId11"/>
    <p:sldId id="389" r:id="rId12"/>
    <p:sldId id="390" r:id="rId13"/>
    <p:sldId id="361" r:id="rId14"/>
    <p:sldId id="350" r:id="rId15"/>
    <p:sldId id="345" r:id="rId16"/>
    <p:sldId id="351" r:id="rId17"/>
    <p:sldId id="331" r:id="rId18"/>
    <p:sldId id="364" r:id="rId19"/>
    <p:sldId id="365" r:id="rId20"/>
    <p:sldId id="366" r:id="rId21"/>
    <p:sldId id="367" r:id="rId22"/>
    <p:sldId id="332" r:id="rId23"/>
    <p:sldId id="399" r:id="rId24"/>
    <p:sldId id="400" r:id="rId25"/>
    <p:sldId id="401" r:id="rId26"/>
    <p:sldId id="402" r:id="rId27"/>
    <p:sldId id="403" r:id="rId28"/>
    <p:sldId id="406" r:id="rId29"/>
    <p:sldId id="407" r:id="rId30"/>
    <p:sldId id="408" r:id="rId31"/>
    <p:sldId id="409" r:id="rId32"/>
    <p:sldId id="410" r:id="rId33"/>
    <p:sldId id="404" r:id="rId34"/>
    <p:sldId id="412" r:id="rId35"/>
    <p:sldId id="413" r:id="rId36"/>
    <p:sldId id="411" r:id="rId37"/>
    <p:sldId id="405" r:id="rId38"/>
    <p:sldId id="392" r:id="rId39"/>
    <p:sldId id="329" r:id="rId40"/>
    <p:sldId id="393" r:id="rId41"/>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1A893FD-A86A-4F8D-A962-863785D365E8}">
          <p14:sldIdLst>
            <p14:sldId id="328"/>
            <p14:sldId id="395"/>
            <p14:sldId id="396"/>
            <p14:sldId id="397"/>
            <p14:sldId id="324"/>
            <p14:sldId id="317"/>
          </p14:sldIdLst>
        </p14:section>
        <p14:section name="IaaS" id="{BFE6635D-C25D-4E03-AD71-BB1BFA0FCA3B}">
          <p14:sldIdLst>
            <p14:sldId id="330"/>
            <p14:sldId id="344"/>
            <p14:sldId id="370"/>
            <p14:sldId id="389"/>
            <p14:sldId id="390"/>
            <p14:sldId id="361"/>
            <p14:sldId id="350"/>
            <p14:sldId id="345"/>
            <p14:sldId id="351"/>
          </p14:sldIdLst>
        </p14:section>
        <p14:section name="PaaS" id="{30109169-3523-47F7-BD7B-7123D0FA90E3}">
          <p14:sldIdLst>
            <p14:sldId id="331"/>
            <p14:sldId id="364"/>
            <p14:sldId id="365"/>
            <p14:sldId id="366"/>
            <p14:sldId id="367"/>
          </p14:sldIdLst>
        </p14:section>
        <p14:section name="Portal" id="{CCF8F379-1069-42AD-84F7-7812E9E1EDB3}">
          <p14:sldIdLst>
            <p14:sldId id="332"/>
            <p14:sldId id="399"/>
            <p14:sldId id="400"/>
            <p14:sldId id="401"/>
            <p14:sldId id="402"/>
            <p14:sldId id="403"/>
            <p14:sldId id="406"/>
            <p14:sldId id="407"/>
            <p14:sldId id="408"/>
            <p14:sldId id="409"/>
            <p14:sldId id="410"/>
            <p14:sldId id="404"/>
            <p14:sldId id="412"/>
            <p14:sldId id="413"/>
            <p14:sldId id="411"/>
            <p14:sldId id="405"/>
          </p14:sldIdLst>
        </p14:section>
        <p14:section name="CTA" id="{3DCD3703-C7FF-47EE-8D8F-35E77FB3E665}">
          <p14:sldIdLst>
            <p14:sldId id="392"/>
            <p14:sldId id="329"/>
            <p14:sldId id="3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188F"/>
    <a:srgbClr val="002050"/>
    <a:srgbClr val="005A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78" autoAdjust="0"/>
    <p:restoredTop sz="76560" autoAdjust="0"/>
  </p:normalViewPr>
  <p:slideViewPr>
    <p:cSldViewPr snapToGrid="0">
      <p:cViewPr varScale="1">
        <p:scale>
          <a:sx n="90" d="100"/>
          <a:sy n="90" d="100"/>
        </p:scale>
        <p:origin x="1416" y="57"/>
      </p:cViewPr>
      <p:guideLst/>
    </p:cSldViewPr>
  </p:slideViewPr>
  <p:notesTextViewPr>
    <p:cViewPr>
      <p:scale>
        <a:sx n="3" d="2"/>
        <a:sy n="3" d="2"/>
      </p:scale>
      <p:origin x="0" y="0"/>
    </p:cViewPr>
  </p:notesTextViewPr>
  <p:sorterViewPr>
    <p:cViewPr>
      <p:scale>
        <a:sx n="130" d="100"/>
        <a:sy n="130" d="100"/>
      </p:scale>
      <p:origin x="0" y="-1639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6B8565-D224-46D9-82A9-82AAC7130D9E}" type="datetimeFigureOut">
              <a:rPr lang="en-GB" smtClean="0"/>
              <a:t>06/02/2017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150DED-DCA7-4FEB-963B-213043C0BDDE}" type="slidenum">
              <a:rPr lang="en-GB" smtClean="0"/>
              <a:t>‹#›</a:t>
            </a:fld>
            <a:endParaRPr lang="en-GB"/>
          </a:p>
        </p:txBody>
      </p:sp>
    </p:spTree>
    <p:extLst>
      <p:ext uri="{BB962C8B-B14F-4D97-AF65-F5344CB8AC3E}">
        <p14:creationId xmlns:p14="http://schemas.microsoft.com/office/powerpoint/2010/main" val="1870472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22494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2/6/2017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689449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2/6/2017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2722493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2/6/2017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6976479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3604201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12610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F150DED-DCA7-4FEB-963B-213043C0BDDE}" type="slidenum">
              <a:rPr lang="en-GB" smtClean="0"/>
              <a:t>19</a:t>
            </a:fld>
            <a:endParaRPr lang="en-GB"/>
          </a:p>
        </p:txBody>
      </p:sp>
    </p:spTree>
    <p:extLst>
      <p:ext uri="{BB962C8B-B14F-4D97-AF65-F5344CB8AC3E}">
        <p14:creationId xmlns:p14="http://schemas.microsoft.com/office/powerpoint/2010/main" val="1453203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7201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29877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616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Build 2012</a:t>
            </a: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3293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293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334CA4-0776-4EDD-A4B7-C3035D83D489}" type="datetime1">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2/6/2017</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403240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C64CBF-2079-468F-8D3A-0F5D92BB0D5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255514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722282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F150DED-DCA7-4FEB-963B-213043C0BDDE}" type="slidenum">
              <a:rPr lang="en-GB" smtClean="0"/>
              <a:t>5</a:t>
            </a:fld>
            <a:endParaRPr lang="en-GB"/>
          </a:p>
        </p:txBody>
      </p:sp>
    </p:spTree>
    <p:extLst>
      <p:ext uri="{BB962C8B-B14F-4D97-AF65-F5344CB8AC3E}">
        <p14:creationId xmlns:p14="http://schemas.microsoft.com/office/powerpoint/2010/main" val="832000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F150DED-DCA7-4FEB-963B-213043C0BDDE}" type="slidenum">
              <a:rPr lang="en-GB" smtClean="0"/>
              <a:t>6</a:t>
            </a:fld>
            <a:endParaRPr lang="en-GB"/>
          </a:p>
        </p:txBody>
      </p:sp>
    </p:spTree>
    <p:extLst>
      <p:ext uri="{BB962C8B-B14F-4D97-AF65-F5344CB8AC3E}">
        <p14:creationId xmlns:p14="http://schemas.microsoft.com/office/powerpoint/2010/main" val="820387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7498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2/6/2017 8:55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27305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8683084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
        <p:nvSpPr>
          <p:cNvPr id="3" name="Content Placeholder 2"/>
          <p:cNvSpPr>
            <a:spLocks noGrp="1"/>
          </p:cNvSpPr>
          <p:nvPr>
            <p:ph sz="quarter" idx="13"/>
          </p:nvPr>
        </p:nvSpPr>
        <p:spPr>
          <a:xfrm>
            <a:off x="1795463" y="863600"/>
            <a:ext cx="914400" cy="914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765241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472228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71076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3826343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751398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797215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54397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459226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2371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15898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03887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3623251"/>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176311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Tree>
    <p:extLst>
      <p:ext uri="{BB962C8B-B14F-4D97-AF65-F5344CB8AC3E}">
        <p14:creationId xmlns:p14="http://schemas.microsoft.com/office/powerpoint/2010/main" val="4527836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626216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9661659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accent6"/>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7284951" y="6592650"/>
            <a:ext cx="3859606" cy="134483"/>
          </a:xfrm>
          <a:prstGeom prst="rect">
            <a:avLst/>
          </a:prstGeom>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486691" y="6592650"/>
            <a:ext cx="555597"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6" name="Title 1"/>
          <p:cNvSpPr>
            <a:spLocks noGrp="1"/>
          </p:cNvSpPr>
          <p:nvPr>
            <p:ph type="ctrTitle" hasCustomPrompt="1"/>
          </p:nvPr>
        </p:nvSpPr>
        <p:spPr>
          <a:xfrm>
            <a:off x="269245" y="2100819"/>
            <a:ext cx="11007660" cy="1686801"/>
          </a:xfrm>
        </p:spPr>
        <p:txBody>
          <a:bodyPr/>
          <a:lstStyle>
            <a:lvl1pPr>
              <a:defRPr sz="5882">
                <a:solidFill>
                  <a:schemeClr val="bg1"/>
                </a:solidFill>
              </a:defRPr>
            </a:lvl1pPr>
          </a:lstStyle>
          <a:p>
            <a:r>
              <a:rPr lang="en-US" dirty="0"/>
              <a:t>Title</a:t>
            </a:r>
          </a:p>
        </p:txBody>
      </p:sp>
      <p:sp>
        <p:nvSpPr>
          <p:cNvPr id="8" name="Subtitle 2"/>
          <p:cNvSpPr>
            <a:spLocks noGrp="1"/>
          </p:cNvSpPr>
          <p:nvPr>
            <p:ph type="subTitle" idx="1" hasCustomPrompt="1"/>
          </p:nvPr>
        </p:nvSpPr>
        <p:spPr>
          <a:xfrm>
            <a:off x="269304" y="3877279"/>
            <a:ext cx="8534712" cy="1034782"/>
          </a:xfrm>
        </p:spPr>
        <p:txBody>
          <a:bodyPr/>
          <a:lstStyle>
            <a:lvl1pPr marL="0" indent="0" algn="l">
              <a:buNone/>
              <a:defRPr sz="2158">
                <a:solidFill>
                  <a:schemeClr val="bg1"/>
                </a:solidFill>
                <a:latin typeface="+mn-lt"/>
              </a:defRPr>
            </a:lvl1pPr>
            <a:lvl2pPr marL="448210" indent="0" algn="ctr">
              <a:buNone/>
              <a:defRPr>
                <a:solidFill>
                  <a:schemeClr val="tx1">
                    <a:tint val="75000"/>
                  </a:schemeClr>
                </a:solidFill>
              </a:defRPr>
            </a:lvl2pPr>
            <a:lvl3pPr marL="896420" indent="0" algn="ctr">
              <a:buNone/>
              <a:defRPr>
                <a:solidFill>
                  <a:schemeClr val="tx1">
                    <a:tint val="75000"/>
                  </a:schemeClr>
                </a:solidFill>
              </a:defRPr>
            </a:lvl3pPr>
            <a:lvl4pPr marL="1344629" indent="0" algn="ctr">
              <a:buNone/>
              <a:defRPr>
                <a:solidFill>
                  <a:schemeClr val="tx1">
                    <a:tint val="75000"/>
                  </a:schemeClr>
                </a:solidFill>
              </a:defRPr>
            </a:lvl4pPr>
            <a:lvl5pPr marL="1792839" indent="0" algn="ctr">
              <a:buNone/>
              <a:defRPr>
                <a:solidFill>
                  <a:schemeClr val="tx1">
                    <a:tint val="75000"/>
                  </a:schemeClr>
                </a:solidFill>
              </a:defRPr>
            </a:lvl5pPr>
            <a:lvl6pPr marL="2241049" indent="0" algn="ctr">
              <a:buNone/>
              <a:defRPr>
                <a:solidFill>
                  <a:schemeClr val="tx1">
                    <a:tint val="75000"/>
                  </a:schemeClr>
                </a:solidFill>
              </a:defRPr>
            </a:lvl6pPr>
            <a:lvl7pPr marL="2689258" indent="0" algn="ctr">
              <a:buNone/>
              <a:defRPr>
                <a:solidFill>
                  <a:schemeClr val="tx1">
                    <a:tint val="75000"/>
                  </a:schemeClr>
                </a:solidFill>
              </a:defRPr>
            </a:lvl7pPr>
            <a:lvl8pPr marL="3137468" indent="0" algn="ctr">
              <a:buNone/>
              <a:defRPr>
                <a:solidFill>
                  <a:schemeClr val="tx1">
                    <a:tint val="75000"/>
                  </a:schemeClr>
                </a:solidFill>
              </a:defRPr>
            </a:lvl8pPr>
            <a:lvl9pPr marL="3585678"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19819416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8pt Title/26pt Bullet Text">
    <p:bg>
      <p:bgPr>
        <a:solidFill>
          <a:srgbClr val="00B0F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355"/>
            <a:ext cx="8964247" cy="1075884"/>
          </a:xfrm>
        </p:spPr>
        <p:txBody>
          <a:bodyPr lIns="146304" tIns="91440" rIns="146304" bIns="91440"/>
          <a:lstStyle>
            <a:lvl1pPr>
              <a:lnSpc>
                <a:spcPts val="6176"/>
              </a:lnSpc>
              <a:defRPr sz="5686"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a:xfrm>
            <a:off x="7284951" y="6717485"/>
            <a:ext cx="3859606"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486691" y="6717485"/>
            <a:ext cx="555597"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43" y="2084175"/>
            <a:ext cx="8964250" cy="4003178"/>
          </a:xfrm>
        </p:spPr>
        <p:txBody>
          <a:bodyPr/>
          <a:lstStyle>
            <a:lvl1pPr marL="228775" indent="-228775">
              <a:spcBef>
                <a:spcPts val="1176"/>
              </a:spcBef>
              <a:defRPr sz="2548">
                <a:latin typeface="+mn-lt"/>
              </a:defRPr>
            </a:lvl1pPr>
            <a:lvl2pPr marL="676983" indent="-228775">
              <a:spcBef>
                <a:spcPts val="1176"/>
              </a:spcBef>
              <a:buSzPct val="100000"/>
              <a:buFont typeface="Segoe UI" pitchFamily="34" charset="0"/>
              <a:buChar char="‐"/>
              <a:defRPr/>
            </a:lvl2pPr>
            <a:lvl3pPr marL="1125194" indent="-228775">
              <a:spcBef>
                <a:spcPts val="1176"/>
              </a:spcBef>
              <a:buFont typeface="Wingdings" pitchFamily="2" charset="2"/>
              <a:buChar char="§"/>
              <a:defRPr/>
            </a:lvl3pPr>
            <a:lvl4pPr marL="1568733" indent="-336158">
              <a:spcBef>
                <a:spcPts val="1176"/>
              </a:spcBef>
              <a:buFont typeface="+mj-lt"/>
              <a:buAutoNum type="arabicPeriod"/>
              <a:defRPr/>
            </a:lvl4pPr>
            <a:lvl5pPr marL="1908004" indent="-336158">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250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552644432"/>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0" y="0"/>
            <a:ext cx="12192000" cy="6858973"/>
          </a:xfrm>
          <a:prstGeom prst="rect">
            <a:avLst/>
          </a:prstGeom>
        </p:spPr>
      </p:pic>
      <p:sp>
        <p:nvSpPr>
          <p:cNvPr id="2" name="Rectangle 1"/>
          <p:cNvSpPr/>
          <p:nvPr userDrawn="1"/>
        </p:nvSpPr>
        <p:spPr bwMode="auto">
          <a:xfrm>
            <a:off x="266063" y="2084186"/>
            <a:ext cx="6278150" cy="3586194"/>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gradFill>
                  <a:gsLst>
                    <a:gs pos="76768">
                      <a:srgbClr val="FFFFFF"/>
                    </a:gs>
                    <a:gs pos="53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1"/>
            <a:ext cx="6276530" cy="1789991"/>
          </a:xfrm>
        </p:spPr>
        <p:txBody>
          <a:bodyPr tIns="109728" bIns="109728">
            <a:noAutofit/>
          </a:bodyPr>
          <a:lstStyle>
            <a:lvl1pPr marL="0" indent="0">
              <a:spcBef>
                <a:spcPts val="0"/>
              </a:spcBef>
              <a:buNone/>
              <a:defRPr sz="3137">
                <a:gradFill>
                  <a:gsLst>
                    <a:gs pos="76768">
                      <a:srgbClr val="FFFFFF"/>
                    </a:gs>
                    <a:gs pos="53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213" y="6041824"/>
            <a:ext cx="1613876" cy="345764"/>
          </a:xfrm>
          <a:prstGeom prst="rect">
            <a:avLst/>
          </a:prstGeom>
        </p:spPr>
      </p:pic>
    </p:spTree>
    <p:extLst>
      <p:ext uri="{BB962C8B-B14F-4D97-AF65-F5344CB8AC3E}">
        <p14:creationId xmlns:p14="http://schemas.microsoft.com/office/powerpoint/2010/main" val="875839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5" y="470410"/>
            <a:ext cx="1792850" cy="386208"/>
          </a:xfrm>
          <a:prstGeom prst="rect">
            <a:avLst/>
          </a:prstGeom>
        </p:spPr>
      </p:pic>
    </p:spTree>
    <p:extLst>
      <p:ext uri="{BB962C8B-B14F-4D97-AF65-F5344CB8AC3E}">
        <p14:creationId xmlns:p14="http://schemas.microsoft.com/office/powerpoint/2010/main" val="6424048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212420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536595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487606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049979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8630865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22790902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427075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337371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7132487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11413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000389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0498975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5077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266858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109290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514562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010968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23977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499746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45509888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8861066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935272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291649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129815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828569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96327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image" Target="../media/image1.pn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648563084"/>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 id="2147483774" r:id="rId20"/>
    <p:sldLayoutId id="2147483775" r:id="rId21"/>
    <p:sldLayoutId id="2147483776" r:id="rId22"/>
    <p:sldLayoutId id="2147483867" r:id="rId23"/>
    <p:sldLayoutId id="2147483916" r:id="rId24"/>
    <p:sldLayoutId id="2147483917" r:id="rId25"/>
    <p:sldLayoutId id="2147483918" r:id="rId26"/>
  </p:sldLayoutIdLst>
  <p:transition>
    <p:fade/>
  </p:transition>
  <p:hf sldNum="0" hd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243150698"/>
      </p:ext>
    </p:extLst>
  </p:cSld>
  <p:clrMap bg1="dk1" tx1="lt1" bg2="dk2" tx2="lt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 id="2147483882" r:id="rId14"/>
    <p:sldLayoutId id="2147483883" r:id="rId15"/>
    <p:sldLayoutId id="2147483884" r:id="rId16"/>
    <p:sldLayoutId id="2147483885" r:id="rId17"/>
    <p:sldLayoutId id="2147483886" r:id="rId18"/>
    <p:sldLayoutId id="2147483887" r:id="rId19"/>
    <p:sldLayoutId id="2147483888" r:id="rId20"/>
    <p:sldLayoutId id="2147483889"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davidgri@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23.xml"/><Relationship Id="rId5" Type="http://schemas.openxmlformats.org/officeDocument/2006/relationships/image" Target="../media/image10.png"/><Relationship Id="rId4" Type="http://schemas.openxmlformats.org/officeDocument/2006/relationships/hyperlink" Target="mailto:mormond@microsoft.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77.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tags" Target="../tags/tag3.xml"/><Relationship Id="rId7" Type="http://schemas.openxmlformats.org/officeDocument/2006/relationships/notesSlide" Target="../notesSlides/notesSlide1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5.xml"/><Relationship Id="rId5" Type="http://schemas.openxmlformats.org/officeDocument/2006/relationships/tags" Target="../tags/tag5.xml"/><Relationship Id="rId10" Type="http://schemas.openxmlformats.org/officeDocument/2006/relationships/image" Target="../media/image77.emf"/><Relationship Id="rId4" Type="http://schemas.openxmlformats.org/officeDocument/2006/relationships/tags" Target="../tags/tag4.xml"/><Relationship Id="rId9" Type="http://schemas.openxmlformats.org/officeDocument/2006/relationships/image" Target="../media/image76.emf"/></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5.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86.png"/><Relationship Id="rId4" Type="http://schemas.openxmlformats.org/officeDocument/2006/relationships/image" Target="../media/image8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5.xml"/><Relationship Id="rId5" Type="http://schemas.openxmlformats.org/officeDocument/2006/relationships/image" Target="../media/image90.png"/><Relationship Id="rId4" Type="http://schemas.openxmlformats.org/officeDocument/2006/relationships/image" Target="../media/image89.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hyperlink" Target="https://azure.microsoft.com/free" TargetMode="External"/><Relationship Id="rId2" Type="http://schemas.openxmlformats.org/officeDocument/2006/relationships/hyperlink" Target="https://azure.microsoft.com/" TargetMode="External"/><Relationship Id="rId1" Type="http://schemas.openxmlformats.org/officeDocument/2006/relationships/slideLayout" Target="../slideLayouts/slideLayout3.xml"/><Relationship Id="rId6" Type="http://schemas.openxmlformats.org/officeDocument/2006/relationships/hyperlink" Target="https://azure.microsoft.com/blog" TargetMode="External"/><Relationship Id="rId5" Type="http://schemas.openxmlformats.org/officeDocument/2006/relationships/hyperlink" Target="https://channel9.msdn.com/Shows/Azure-Friday" TargetMode="External"/><Relationship Id="rId4" Type="http://schemas.openxmlformats.org/officeDocument/2006/relationships/hyperlink" Target="https://channel9.msdn.com/shows/Cloud+Cover"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13" Type="http://schemas.openxmlformats.org/officeDocument/2006/relationships/image" Target="../media/image22.png"/><Relationship Id="rId18" Type="http://schemas.openxmlformats.org/officeDocument/2006/relationships/image" Target="../media/image27.png"/><Relationship Id="rId26" Type="http://schemas.openxmlformats.org/officeDocument/2006/relationships/image" Target="../media/image35.png"/><Relationship Id="rId39" Type="http://schemas.openxmlformats.org/officeDocument/2006/relationships/image" Target="../media/image48.png"/><Relationship Id="rId3" Type="http://schemas.openxmlformats.org/officeDocument/2006/relationships/image" Target="../media/image12.png"/><Relationship Id="rId21" Type="http://schemas.openxmlformats.org/officeDocument/2006/relationships/image" Target="../media/image30.png"/><Relationship Id="rId34" Type="http://schemas.openxmlformats.org/officeDocument/2006/relationships/image" Target="../media/image43.png"/><Relationship Id="rId42" Type="http://schemas.openxmlformats.org/officeDocument/2006/relationships/image" Target="../media/image51.png"/><Relationship Id="rId47" Type="http://schemas.openxmlformats.org/officeDocument/2006/relationships/image" Target="../media/image56.png"/><Relationship Id="rId50" Type="http://schemas.openxmlformats.org/officeDocument/2006/relationships/image" Target="../media/image59.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5" Type="http://schemas.openxmlformats.org/officeDocument/2006/relationships/image" Target="../media/image34.png"/><Relationship Id="rId33" Type="http://schemas.openxmlformats.org/officeDocument/2006/relationships/image" Target="../media/image42.png"/><Relationship Id="rId38" Type="http://schemas.openxmlformats.org/officeDocument/2006/relationships/image" Target="../media/image47.png"/><Relationship Id="rId46" Type="http://schemas.openxmlformats.org/officeDocument/2006/relationships/image" Target="../media/image55.png"/><Relationship Id="rId2" Type="http://schemas.openxmlformats.org/officeDocument/2006/relationships/notesSlide" Target="../notesSlides/notesSlide4.xml"/><Relationship Id="rId16" Type="http://schemas.openxmlformats.org/officeDocument/2006/relationships/image" Target="../media/image25.png"/><Relationship Id="rId20" Type="http://schemas.openxmlformats.org/officeDocument/2006/relationships/image" Target="../media/image29.png"/><Relationship Id="rId29" Type="http://schemas.openxmlformats.org/officeDocument/2006/relationships/image" Target="../media/image38.png"/><Relationship Id="rId41" Type="http://schemas.openxmlformats.org/officeDocument/2006/relationships/image" Target="../media/image50.png"/><Relationship Id="rId54" Type="http://schemas.openxmlformats.org/officeDocument/2006/relationships/image" Target="../media/image63.png"/><Relationship Id="rId1" Type="http://schemas.openxmlformats.org/officeDocument/2006/relationships/slideLayout" Target="../slideLayouts/slideLayout10.xml"/><Relationship Id="rId6" Type="http://schemas.openxmlformats.org/officeDocument/2006/relationships/image" Target="../media/image15.png"/><Relationship Id="rId11" Type="http://schemas.openxmlformats.org/officeDocument/2006/relationships/image" Target="../media/image20.png"/><Relationship Id="rId24" Type="http://schemas.openxmlformats.org/officeDocument/2006/relationships/image" Target="../media/image33.png"/><Relationship Id="rId32" Type="http://schemas.openxmlformats.org/officeDocument/2006/relationships/image" Target="../media/image41.png"/><Relationship Id="rId37" Type="http://schemas.openxmlformats.org/officeDocument/2006/relationships/image" Target="../media/image46.png"/><Relationship Id="rId40" Type="http://schemas.openxmlformats.org/officeDocument/2006/relationships/image" Target="../media/image49.png"/><Relationship Id="rId45" Type="http://schemas.openxmlformats.org/officeDocument/2006/relationships/image" Target="../media/image54.png"/><Relationship Id="rId53" Type="http://schemas.openxmlformats.org/officeDocument/2006/relationships/image" Target="../media/image62.png"/><Relationship Id="rId5" Type="http://schemas.openxmlformats.org/officeDocument/2006/relationships/image" Target="../media/image14.png"/><Relationship Id="rId15" Type="http://schemas.openxmlformats.org/officeDocument/2006/relationships/image" Target="../media/image24.png"/><Relationship Id="rId23" Type="http://schemas.openxmlformats.org/officeDocument/2006/relationships/image" Target="../media/image32.png"/><Relationship Id="rId28" Type="http://schemas.openxmlformats.org/officeDocument/2006/relationships/image" Target="../media/image37.png"/><Relationship Id="rId36" Type="http://schemas.openxmlformats.org/officeDocument/2006/relationships/image" Target="../media/image45.png"/><Relationship Id="rId49" Type="http://schemas.openxmlformats.org/officeDocument/2006/relationships/image" Target="../media/image58.png"/><Relationship Id="rId10" Type="http://schemas.openxmlformats.org/officeDocument/2006/relationships/image" Target="../media/image19.png"/><Relationship Id="rId19" Type="http://schemas.openxmlformats.org/officeDocument/2006/relationships/image" Target="../media/image28.png"/><Relationship Id="rId31" Type="http://schemas.openxmlformats.org/officeDocument/2006/relationships/image" Target="../media/image40.png"/><Relationship Id="rId44" Type="http://schemas.openxmlformats.org/officeDocument/2006/relationships/image" Target="../media/image53.png"/><Relationship Id="rId52" Type="http://schemas.openxmlformats.org/officeDocument/2006/relationships/image" Target="../media/image61.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png"/><Relationship Id="rId27" Type="http://schemas.openxmlformats.org/officeDocument/2006/relationships/image" Target="../media/image36.png"/><Relationship Id="rId30" Type="http://schemas.openxmlformats.org/officeDocument/2006/relationships/image" Target="../media/image39.png"/><Relationship Id="rId35" Type="http://schemas.openxmlformats.org/officeDocument/2006/relationships/image" Target="../media/image44.png"/><Relationship Id="rId43" Type="http://schemas.openxmlformats.org/officeDocument/2006/relationships/image" Target="../media/image52.png"/><Relationship Id="rId48" Type="http://schemas.openxmlformats.org/officeDocument/2006/relationships/image" Target="../media/image57.png"/><Relationship Id="rId8" Type="http://schemas.openxmlformats.org/officeDocument/2006/relationships/image" Target="../media/image17.png"/><Relationship Id="rId51" Type="http://schemas.openxmlformats.org/officeDocument/2006/relationships/image" Target="../media/image60.png"/></Relationships>
</file>

<file path=ppt/slides/_rels/slide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image" Target="../media/image66.emf"/><Relationship Id="rId7" Type="http://schemas.openxmlformats.org/officeDocument/2006/relationships/image" Target="../media/image70.emf"/><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69.emf"/><Relationship Id="rId5" Type="http://schemas.openxmlformats.org/officeDocument/2006/relationships/image" Target="../media/image68.emf"/><Relationship Id="rId4" Type="http://schemas.openxmlformats.org/officeDocument/2006/relationships/image" Target="../media/image67.emf"/><Relationship Id="rId9" Type="http://schemas.openxmlformats.org/officeDocument/2006/relationships/image" Target="../media/image72.emf"/></Relationships>
</file>

<file path=ppt/slides/_rels/slide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6143" y="1612451"/>
            <a:ext cx="10789700" cy="2387600"/>
          </a:xfrm>
        </p:spPr>
        <p:txBody>
          <a:bodyPr anchor="t">
            <a:noAutofit/>
          </a:bodyPr>
          <a:lstStyle/>
          <a:p>
            <a:pPr>
              <a:lnSpc>
                <a:spcPct val="100000"/>
              </a:lnSpc>
            </a:pPr>
            <a:r>
              <a:rPr lang="en-GB" sz="4800" dirty="0">
                <a:solidFill>
                  <a:schemeClr val="bg1"/>
                </a:solidFill>
                <a:latin typeface="Segoe UI Light" panose="020B0502040204020203" pitchFamily="34" charset="0"/>
                <a:cs typeface="Segoe UI Light" panose="020B0502040204020203" pitchFamily="34" charset="0"/>
              </a:rPr>
              <a:t>Microsoft Azure Webinar Series:</a:t>
            </a:r>
            <a:br>
              <a:rPr lang="en-GB" sz="5400" dirty="0">
                <a:solidFill>
                  <a:schemeClr val="bg1"/>
                </a:solidFill>
                <a:latin typeface="Segoe UI Light" panose="020B0502040204020203" pitchFamily="34" charset="0"/>
                <a:cs typeface="Segoe UI Light" panose="020B0502040204020203" pitchFamily="34" charset="0"/>
              </a:rPr>
            </a:br>
            <a:r>
              <a:rPr lang="en-GB" sz="5400" dirty="0">
                <a:solidFill>
                  <a:schemeClr val="bg1"/>
                </a:solidFill>
                <a:latin typeface="Segoe UI Light" panose="020B0502040204020203" pitchFamily="34" charset="0"/>
                <a:cs typeface="Segoe UI Light" panose="020B0502040204020203" pitchFamily="34" charset="0"/>
              </a:rPr>
              <a:t>Getting Started with Azure</a:t>
            </a:r>
            <a:br>
              <a:rPr lang="en-GB" sz="5400" dirty="0">
                <a:solidFill>
                  <a:schemeClr val="bg1"/>
                </a:solidFill>
                <a:latin typeface="Segoe UI Light" panose="020B0502040204020203" pitchFamily="34" charset="0"/>
                <a:cs typeface="Segoe UI Light" panose="020B0502040204020203" pitchFamily="34" charset="0"/>
              </a:rPr>
            </a:br>
            <a:br>
              <a:rPr lang="en-GB" sz="6000" dirty="0">
                <a:solidFill>
                  <a:schemeClr val="bg1"/>
                </a:solidFill>
                <a:latin typeface="Segoe UI Light" panose="020B0502040204020203" pitchFamily="34" charset="0"/>
                <a:cs typeface="Segoe UI Light" panose="020B0502040204020203" pitchFamily="34" charset="0"/>
              </a:rPr>
            </a:br>
            <a:br>
              <a:rPr lang="en-GB" sz="4400" dirty="0">
                <a:solidFill>
                  <a:schemeClr val="bg1"/>
                </a:solidFill>
                <a:latin typeface="Segoe UI Light" panose="020B0502040204020203" pitchFamily="34" charset="0"/>
                <a:cs typeface="Segoe UI Light" panose="020B0502040204020203" pitchFamily="34" charset="0"/>
              </a:rPr>
            </a:br>
            <a:r>
              <a:rPr lang="en-GB" sz="3200" dirty="0">
                <a:solidFill>
                  <a:schemeClr val="bg1"/>
                </a:solidFill>
                <a:latin typeface="Segoe UI Light" panose="020B0502040204020203" pitchFamily="34" charset="0"/>
                <a:cs typeface="Segoe UI Light" panose="020B0502040204020203" pitchFamily="34" charset="0"/>
              </a:rPr>
              <a:t>David Gristwood - </a:t>
            </a:r>
            <a:r>
              <a:rPr lang="en-GB" sz="3200" dirty="0">
                <a:solidFill>
                  <a:schemeClr val="bg1"/>
                </a:solidFill>
                <a:latin typeface="Segoe UI Light" panose="020B0502040204020203" pitchFamily="34" charset="0"/>
                <a:cs typeface="Segoe UI Light" panose="020B0502040204020203" pitchFamily="34" charset="0"/>
                <a:hlinkClick r:id="rId3"/>
              </a:rPr>
              <a:t>davidgri@microsoft.com</a:t>
            </a:r>
            <a:r>
              <a:rPr lang="en-GB" sz="3200" dirty="0">
                <a:solidFill>
                  <a:schemeClr val="bg1"/>
                </a:solidFill>
                <a:latin typeface="Segoe UI Light" panose="020B0502040204020203" pitchFamily="34" charset="0"/>
                <a:cs typeface="Segoe UI Light" panose="020B0502040204020203" pitchFamily="34" charset="0"/>
              </a:rPr>
              <a:t> </a:t>
            </a:r>
            <a:br>
              <a:rPr lang="en-GB" sz="3200" dirty="0">
                <a:solidFill>
                  <a:schemeClr val="bg1"/>
                </a:solidFill>
                <a:latin typeface="Segoe UI Light" panose="020B0502040204020203" pitchFamily="34" charset="0"/>
                <a:cs typeface="Segoe UI Light" panose="020B0502040204020203" pitchFamily="34" charset="0"/>
              </a:rPr>
            </a:br>
            <a:r>
              <a:rPr lang="en-GB" sz="3200" dirty="0">
                <a:solidFill>
                  <a:schemeClr val="bg1"/>
                </a:solidFill>
                <a:latin typeface="Segoe UI Light" panose="020B0502040204020203" pitchFamily="34" charset="0"/>
                <a:cs typeface="Segoe UI Light" panose="020B0502040204020203" pitchFamily="34" charset="0"/>
              </a:rPr>
              <a:t>Mike Ormond - </a:t>
            </a:r>
            <a:r>
              <a:rPr lang="en-GB" sz="3200" dirty="0">
                <a:solidFill>
                  <a:schemeClr val="bg1"/>
                </a:solidFill>
                <a:latin typeface="Segoe UI Light" panose="020B0502040204020203" pitchFamily="34" charset="0"/>
                <a:cs typeface="Segoe UI Light" panose="020B0502040204020203" pitchFamily="34" charset="0"/>
                <a:hlinkClick r:id="rId4"/>
              </a:rPr>
              <a:t>mormond@microsoft.com</a:t>
            </a:r>
            <a:r>
              <a:rPr lang="en-GB" sz="3200" dirty="0">
                <a:solidFill>
                  <a:schemeClr val="bg1"/>
                </a:solidFill>
                <a:latin typeface="Segoe UI Light" panose="020B0502040204020203" pitchFamily="34" charset="0"/>
                <a:cs typeface="Segoe UI Light" panose="020B0502040204020203" pitchFamily="34" charset="0"/>
              </a:rPr>
              <a:t> </a:t>
            </a:r>
            <a:br>
              <a:rPr lang="en-GB" sz="3200" dirty="0">
                <a:solidFill>
                  <a:schemeClr val="bg1"/>
                </a:solidFill>
                <a:latin typeface="Segoe UI Light" panose="020B0502040204020203" pitchFamily="34" charset="0"/>
                <a:cs typeface="Segoe UI Light" panose="020B0502040204020203" pitchFamily="34" charset="0"/>
              </a:rPr>
            </a:br>
            <a:r>
              <a:rPr lang="en-GB" sz="1200" dirty="0">
                <a:solidFill>
                  <a:schemeClr val="bg1"/>
                </a:solidFill>
                <a:latin typeface="Segoe UI Light" panose="020B0502040204020203" pitchFamily="34" charset="0"/>
                <a:cs typeface="Segoe UI Light" panose="020B0502040204020203" pitchFamily="34" charset="0"/>
              </a:rPr>
              <a:t> </a:t>
            </a:r>
            <a:br>
              <a:rPr lang="en-GB" sz="1200" dirty="0">
                <a:solidFill>
                  <a:schemeClr val="bg1"/>
                </a:solidFill>
                <a:latin typeface="Segoe UI Light" panose="020B0502040204020203" pitchFamily="34" charset="0"/>
                <a:cs typeface="Segoe UI Light" panose="020B0502040204020203" pitchFamily="34" charset="0"/>
              </a:rPr>
            </a:br>
            <a:r>
              <a:rPr lang="en-GB" sz="3200" dirty="0">
                <a:solidFill>
                  <a:schemeClr val="bg1"/>
                </a:solidFill>
                <a:latin typeface="Segoe UI Light" panose="020B0502040204020203" pitchFamily="34" charset="0"/>
                <a:cs typeface="Segoe UI Light" panose="020B0502040204020203" pitchFamily="34" charset="0"/>
              </a:rPr>
              <a:t>slides: github.com/</a:t>
            </a:r>
            <a:r>
              <a:rPr lang="en-GB" sz="3200" dirty="0" err="1">
                <a:solidFill>
                  <a:schemeClr val="bg1"/>
                </a:solidFill>
                <a:latin typeface="Segoe UI Light" panose="020B0502040204020203" pitchFamily="34" charset="0"/>
                <a:cs typeface="Segoe UI Light" panose="020B0502040204020203" pitchFamily="34" charset="0"/>
              </a:rPr>
              <a:t>dxuk</a:t>
            </a:r>
            <a:r>
              <a:rPr lang="en-GB" sz="3200" dirty="0">
                <a:solidFill>
                  <a:schemeClr val="bg1"/>
                </a:solidFill>
                <a:latin typeface="Segoe UI Light" panose="020B0502040204020203" pitchFamily="34" charset="0"/>
                <a:cs typeface="Segoe UI Light" panose="020B0502040204020203" pitchFamily="34" charset="0"/>
              </a:rPr>
              <a:t>/</a:t>
            </a:r>
            <a:r>
              <a:rPr lang="en-GB" sz="3200" dirty="0" err="1">
                <a:solidFill>
                  <a:schemeClr val="bg1"/>
                </a:solidFill>
                <a:latin typeface="Segoe UI Light" panose="020B0502040204020203" pitchFamily="34" charset="0"/>
                <a:cs typeface="Segoe UI Light" panose="020B0502040204020203" pitchFamily="34" charset="0"/>
              </a:rPr>
              <a:t>AzureWebinars</a:t>
            </a:r>
            <a:endParaRPr lang="en-GB" sz="2400" dirty="0">
              <a:solidFill>
                <a:schemeClr val="bg1"/>
              </a:solidFill>
              <a:latin typeface="Segoe UI Light" panose="020B0502040204020203" pitchFamily="34" charset="0"/>
              <a:cs typeface="Segoe UI Light" panose="020B0502040204020203" pitchFamily="34" charset="0"/>
            </a:endParaRPr>
          </a:p>
        </p:txBody>
      </p:sp>
      <p:sp>
        <p:nvSpPr>
          <p:cNvPr id="3" name="Footer Placeholder 3"/>
          <p:cNvSpPr txBox="1">
            <a:spLocks/>
          </p:cNvSpPr>
          <p:nvPr/>
        </p:nvSpPr>
        <p:spPr>
          <a:xfrm>
            <a:off x="446143" y="5047895"/>
            <a:ext cx="7681480" cy="64628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sz="2400" dirty="0">
              <a:solidFill>
                <a:schemeClr val="bg1"/>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10245355" y="14288"/>
            <a:ext cx="1800000" cy="1800000"/>
          </a:xfrm>
          <a:prstGeom prst="rect">
            <a:avLst/>
          </a:prstGeom>
        </p:spPr>
      </p:pic>
    </p:spTree>
    <p:extLst>
      <p:ext uri="{BB962C8B-B14F-4D97-AF65-F5344CB8AC3E}">
        <p14:creationId xmlns:p14="http://schemas.microsoft.com/office/powerpoint/2010/main" val="38036652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Networking</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715" y="1189176"/>
            <a:ext cx="4127712" cy="532792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6466" y="1189176"/>
            <a:ext cx="4356324" cy="4997707"/>
          </a:xfrm>
          <a:prstGeom prst="rect">
            <a:avLst/>
          </a:prstGeom>
        </p:spPr>
      </p:pic>
      <p:cxnSp>
        <p:nvCxnSpPr>
          <p:cNvPr id="5" name="Straight Connector 4"/>
          <p:cNvCxnSpPr/>
          <p:nvPr/>
        </p:nvCxnSpPr>
        <p:spPr>
          <a:xfrm>
            <a:off x="6126231" y="1562100"/>
            <a:ext cx="0" cy="4985657"/>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TextBox 5"/>
          <p:cNvSpPr txBox="1"/>
          <p:nvPr/>
        </p:nvSpPr>
        <p:spPr>
          <a:xfrm rot="16200000">
            <a:off x="4744092" y="3539206"/>
            <a:ext cx="1928220" cy="627864"/>
          </a:xfrm>
          <a:prstGeom prst="rect">
            <a:avLst/>
          </a:prstGeom>
          <a:solidFill>
            <a:srgbClr val="00188F"/>
          </a:solidFill>
        </p:spPr>
        <p:style>
          <a:lnRef idx="3">
            <a:schemeClr val="lt1"/>
          </a:lnRef>
          <a:fillRef idx="1">
            <a:schemeClr val="accent1"/>
          </a:fillRef>
          <a:effectRef idx="1">
            <a:schemeClr val="accent1"/>
          </a:effectRef>
          <a:fontRef idx="minor">
            <a:schemeClr val="lt1"/>
          </a:fontRef>
        </p:style>
        <p:txBody>
          <a:bodyPr wrap="none" lIns="182880" tIns="146304" rIns="182880" bIns="146304" rtlCol="0">
            <a:spAutoFit/>
          </a:bodyPr>
          <a:lstStyle/>
          <a:p>
            <a:pPr>
              <a:lnSpc>
                <a:spcPct val="90000"/>
              </a:lnSpc>
              <a:spcAft>
                <a:spcPts val="600"/>
              </a:spcAft>
            </a:pPr>
            <a:r>
              <a:rPr lang="en-GB" sz="2400" dirty="0">
                <a:solidFill>
                  <a:schemeClr val="bg1"/>
                </a:solidFill>
              </a:rPr>
              <a:t>On Premise</a:t>
            </a:r>
          </a:p>
        </p:txBody>
      </p:sp>
      <p:sp>
        <p:nvSpPr>
          <p:cNvPr id="7" name="TextBox 6"/>
          <p:cNvSpPr txBox="1"/>
          <p:nvPr/>
        </p:nvSpPr>
        <p:spPr>
          <a:xfrm rot="16200000">
            <a:off x="5971284" y="3539206"/>
            <a:ext cx="1145955" cy="627864"/>
          </a:xfrm>
          <a:prstGeom prst="rect">
            <a:avLst/>
          </a:prstGeom>
          <a:solidFill>
            <a:srgbClr val="0078D7"/>
          </a:solidFill>
        </p:spPr>
        <p:style>
          <a:lnRef idx="3">
            <a:schemeClr val="lt1"/>
          </a:lnRef>
          <a:fillRef idx="1">
            <a:schemeClr val="accent6"/>
          </a:fillRef>
          <a:effectRef idx="1">
            <a:schemeClr val="accent6"/>
          </a:effectRef>
          <a:fontRef idx="minor">
            <a:schemeClr val="lt1"/>
          </a:fontRef>
        </p:style>
        <p:txBody>
          <a:bodyPr wrap="none" lIns="182880" tIns="146304" rIns="182880" bIns="146304" rtlCol="0">
            <a:spAutoFit/>
          </a:bodyPr>
          <a:lstStyle/>
          <a:p>
            <a:pPr>
              <a:lnSpc>
                <a:spcPct val="90000"/>
              </a:lnSpc>
              <a:spcAft>
                <a:spcPts val="600"/>
              </a:spcAft>
            </a:pPr>
            <a:r>
              <a:rPr lang="en-GB" sz="2400" dirty="0">
                <a:solidFill>
                  <a:schemeClr val="bg1"/>
                </a:solidFill>
              </a:rPr>
              <a:t>Azure</a:t>
            </a:r>
          </a:p>
        </p:txBody>
      </p:sp>
    </p:spTree>
    <p:extLst>
      <p:ext uri="{BB962C8B-B14F-4D97-AF65-F5344CB8AC3E}">
        <p14:creationId xmlns:p14="http://schemas.microsoft.com/office/powerpoint/2010/main" val="1632173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Networking</a:t>
            </a:r>
          </a:p>
        </p:txBody>
      </p:sp>
      <p:graphicFrame>
        <p:nvGraphicFramePr>
          <p:cNvPr id="5" name="Table 4"/>
          <p:cNvGraphicFramePr>
            <a:graphicFrameLocks noGrp="1"/>
          </p:cNvGraphicFramePr>
          <p:nvPr>
            <p:extLst/>
          </p:nvPr>
        </p:nvGraphicFramePr>
        <p:xfrm>
          <a:off x="269239" y="1484189"/>
          <a:ext cx="8128000" cy="1472946"/>
        </p:xfrm>
        <a:graphic>
          <a:graphicData uri="http://schemas.openxmlformats.org/drawingml/2006/table">
            <a:tbl>
              <a:tblPr firstRow="1" bandRow="1">
                <a:tableStyleId>{D113A9D2-9D6B-4929-AA2D-F23B5EE8CBE7}</a:tableStyleId>
              </a:tblPr>
              <a:tblGrid>
                <a:gridCol w="4064000">
                  <a:extLst>
                    <a:ext uri="{9D8B030D-6E8A-4147-A177-3AD203B41FA5}">
                      <a16:colId xmlns:a16="http://schemas.microsoft.com/office/drawing/2014/main" val="2684580520"/>
                    </a:ext>
                  </a:extLst>
                </a:gridCol>
                <a:gridCol w="4064000">
                  <a:extLst>
                    <a:ext uri="{9D8B030D-6E8A-4147-A177-3AD203B41FA5}">
                      <a16:colId xmlns:a16="http://schemas.microsoft.com/office/drawing/2014/main" val="3943683265"/>
                    </a:ext>
                  </a:extLst>
                </a:gridCol>
              </a:tblGrid>
              <a:tr h="0">
                <a:tc>
                  <a:txBody>
                    <a:bodyPr/>
                    <a:lstStyle/>
                    <a:p>
                      <a:r>
                        <a:rPr lang="en-GB" dirty="0"/>
                        <a:t>On Premise</a:t>
                      </a:r>
                      <a:r>
                        <a:rPr lang="en-GB" baseline="0" dirty="0"/>
                        <a:t> Network</a:t>
                      </a:r>
                      <a:endParaRPr lang="en-GB" dirty="0"/>
                    </a:p>
                  </a:txBody>
                  <a:tcPr/>
                </a:tc>
                <a:tc>
                  <a:txBody>
                    <a:bodyPr/>
                    <a:lstStyle/>
                    <a:p>
                      <a:r>
                        <a:rPr lang="en-GB" dirty="0"/>
                        <a:t>Azure Network</a:t>
                      </a:r>
                    </a:p>
                  </a:txBody>
                  <a:tcPr/>
                </a:tc>
                <a:extLst>
                  <a:ext uri="{0D108BD9-81ED-4DB2-BD59-A6C34878D82A}">
                    <a16:rowId xmlns:a16="http://schemas.microsoft.com/office/drawing/2014/main" val="1922106766"/>
                  </a:ext>
                </a:extLst>
              </a:tr>
              <a:tr h="370840">
                <a:tc>
                  <a:txBody>
                    <a:bodyPr/>
                    <a:lstStyle/>
                    <a:p>
                      <a:r>
                        <a:rPr lang="en-GB" dirty="0"/>
                        <a:t>Router device</a:t>
                      </a:r>
                    </a:p>
                  </a:txBody>
                  <a:tcPr/>
                </a:tc>
                <a:tc>
                  <a:txBody>
                    <a:bodyPr/>
                    <a:lstStyle/>
                    <a:p>
                      <a:r>
                        <a:rPr lang="en-GB" dirty="0"/>
                        <a:t>Azure infrastructure</a:t>
                      </a:r>
                    </a:p>
                  </a:txBody>
                  <a:tcPr/>
                </a:tc>
                <a:extLst>
                  <a:ext uri="{0D108BD9-81ED-4DB2-BD59-A6C34878D82A}">
                    <a16:rowId xmlns:a16="http://schemas.microsoft.com/office/drawing/2014/main" val="2476203053"/>
                  </a:ext>
                </a:extLst>
              </a:tr>
              <a:tr h="370840">
                <a:tc>
                  <a:txBody>
                    <a:bodyPr/>
                    <a:lstStyle/>
                    <a:p>
                      <a:r>
                        <a:rPr lang="en-GB" dirty="0"/>
                        <a:t>Firewall appliance</a:t>
                      </a:r>
                    </a:p>
                  </a:txBody>
                  <a:tcPr/>
                </a:tc>
                <a:tc>
                  <a:txBody>
                    <a:bodyPr/>
                    <a:lstStyle/>
                    <a:p>
                      <a:r>
                        <a:rPr lang="en-GB" dirty="0"/>
                        <a:t>Network Security Group (NSG)</a:t>
                      </a:r>
                    </a:p>
                  </a:txBody>
                  <a:tcPr/>
                </a:tc>
                <a:extLst>
                  <a:ext uri="{0D108BD9-81ED-4DB2-BD59-A6C34878D82A}">
                    <a16:rowId xmlns:a16="http://schemas.microsoft.com/office/drawing/2014/main" val="366102273"/>
                  </a:ext>
                </a:extLst>
              </a:tr>
              <a:tr h="370840">
                <a:tc>
                  <a:txBody>
                    <a:bodyPr/>
                    <a:lstStyle/>
                    <a:p>
                      <a:r>
                        <a:rPr lang="en-GB" dirty="0"/>
                        <a:t>Load Balancer</a:t>
                      </a:r>
                      <a:r>
                        <a:rPr lang="en-GB" baseline="0" dirty="0"/>
                        <a:t> device</a:t>
                      </a:r>
                      <a:endParaRPr lang="en-GB" dirty="0"/>
                    </a:p>
                  </a:txBody>
                  <a:tcPr/>
                </a:tc>
                <a:tc>
                  <a:txBody>
                    <a:bodyPr/>
                    <a:lstStyle/>
                    <a:p>
                      <a:r>
                        <a:rPr lang="en-GB" dirty="0"/>
                        <a:t>Azure load balancer</a:t>
                      </a:r>
                    </a:p>
                  </a:txBody>
                  <a:tcPr/>
                </a:tc>
                <a:extLst>
                  <a:ext uri="{0D108BD9-81ED-4DB2-BD59-A6C34878D82A}">
                    <a16:rowId xmlns:a16="http://schemas.microsoft.com/office/drawing/2014/main" val="235010965"/>
                  </a:ext>
                </a:extLst>
              </a:tr>
            </a:tbl>
          </a:graphicData>
        </a:graphic>
      </p:graphicFrame>
      <p:sp>
        <p:nvSpPr>
          <p:cNvPr id="6" name="Text Placeholder 5"/>
          <p:cNvSpPr>
            <a:spLocks noGrp="1"/>
          </p:cNvSpPr>
          <p:nvPr>
            <p:ph type="body" sz="quarter" idx="10"/>
          </p:nvPr>
        </p:nvSpPr>
        <p:spPr>
          <a:xfrm>
            <a:off x="269239" y="3616706"/>
            <a:ext cx="11653523" cy="2763834"/>
          </a:xfrm>
        </p:spPr>
        <p:txBody>
          <a:bodyPr/>
          <a:lstStyle/>
          <a:p>
            <a:r>
              <a:rPr lang="en-GB" sz="2000" dirty="0"/>
              <a:t>Virtual Networks (</a:t>
            </a:r>
            <a:r>
              <a:rPr lang="en-GB" sz="2000" dirty="0" err="1"/>
              <a:t>VNet</a:t>
            </a:r>
            <a:r>
              <a:rPr lang="en-GB" sz="2000" dirty="0"/>
              <a:t>) provide network isolation</a:t>
            </a:r>
          </a:p>
          <a:p>
            <a:r>
              <a:rPr lang="en-GB" sz="2000" dirty="0"/>
              <a:t> - NSG define security boundaries</a:t>
            </a:r>
          </a:p>
          <a:p>
            <a:r>
              <a:rPr lang="en-GB" sz="2000" dirty="0"/>
              <a:t> - Traffic entering / leaving resources in a </a:t>
            </a:r>
            <a:r>
              <a:rPr lang="en-GB" sz="2000" dirty="0" err="1"/>
              <a:t>VNet</a:t>
            </a:r>
            <a:r>
              <a:rPr lang="en-GB" sz="2000" dirty="0"/>
              <a:t> controlled with NSG</a:t>
            </a:r>
          </a:p>
          <a:p>
            <a:r>
              <a:rPr lang="en-GB" sz="2000" dirty="0"/>
              <a:t> - Resources have access to public internet by default</a:t>
            </a:r>
          </a:p>
          <a:p>
            <a:r>
              <a:rPr lang="en-GB" sz="2000" dirty="0"/>
              <a:t> - Resources within a </a:t>
            </a:r>
            <a:r>
              <a:rPr lang="en-GB" sz="2000" dirty="0" err="1"/>
              <a:t>VNet</a:t>
            </a:r>
            <a:r>
              <a:rPr lang="en-GB" sz="2000" dirty="0"/>
              <a:t> can communicate using private IP addresses</a:t>
            </a:r>
          </a:p>
          <a:p>
            <a:r>
              <a:rPr lang="en-GB" sz="2000" dirty="0" err="1"/>
              <a:t>VNets</a:t>
            </a:r>
            <a:r>
              <a:rPr lang="en-GB" sz="2000" dirty="0"/>
              <a:t> can be connected to each other and to </a:t>
            </a:r>
            <a:r>
              <a:rPr lang="en-GB" sz="2000" dirty="0" err="1"/>
              <a:t>on-premise</a:t>
            </a:r>
            <a:r>
              <a:rPr lang="en-GB" sz="2000" dirty="0"/>
              <a:t> datacentres</a:t>
            </a:r>
          </a:p>
          <a:p>
            <a:r>
              <a:rPr lang="en-GB" sz="1800" dirty="0"/>
              <a:t> - </a:t>
            </a:r>
            <a:r>
              <a:rPr lang="en-GB" sz="1800" dirty="0" err="1"/>
              <a:t>Vnet</a:t>
            </a:r>
            <a:r>
              <a:rPr lang="en-GB" sz="1800" dirty="0"/>
              <a:t> peering or network gateway</a:t>
            </a:r>
          </a:p>
          <a:p>
            <a:r>
              <a:rPr lang="en-GB" sz="1800" dirty="0"/>
              <a:t> - Site to site VPN or ExpressRoute</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18026" y="434848"/>
            <a:ext cx="2190784" cy="2827797"/>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18026" y="3811772"/>
            <a:ext cx="2190784" cy="25133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886610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Compute</a:t>
            </a:r>
          </a:p>
        </p:txBody>
      </p:sp>
      <p:sp>
        <p:nvSpPr>
          <p:cNvPr id="9" name="Text Placeholder 8"/>
          <p:cNvSpPr>
            <a:spLocks noGrp="1"/>
          </p:cNvSpPr>
          <p:nvPr>
            <p:ph type="body" sz="quarter" idx="10"/>
          </p:nvPr>
        </p:nvSpPr>
        <p:spPr>
          <a:xfrm>
            <a:off x="269239" y="1189177"/>
            <a:ext cx="11653523" cy="1391407"/>
          </a:xfrm>
        </p:spPr>
        <p:txBody>
          <a:bodyPr/>
          <a:lstStyle/>
          <a:p>
            <a:endParaRPr lang="en-GB" dirty="0"/>
          </a:p>
          <a:p>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3660078114"/>
              </p:ext>
            </p:extLst>
          </p:nvPr>
        </p:nvGraphicFramePr>
        <p:xfrm>
          <a:off x="1250043" y="1387613"/>
          <a:ext cx="9691914" cy="2773680"/>
        </p:xfrm>
        <a:graphic>
          <a:graphicData uri="http://schemas.openxmlformats.org/drawingml/2006/table">
            <a:tbl>
              <a:tblPr firstRow="1" bandRow="1">
                <a:tableStyleId>{D113A9D2-9D6B-4929-AA2D-F23B5EE8CBE7}</a:tableStyleId>
              </a:tblPr>
              <a:tblGrid>
                <a:gridCol w="1594411">
                  <a:extLst>
                    <a:ext uri="{9D8B030D-6E8A-4147-A177-3AD203B41FA5}">
                      <a16:colId xmlns:a16="http://schemas.microsoft.com/office/drawing/2014/main" val="636907883"/>
                    </a:ext>
                  </a:extLst>
                </a:gridCol>
                <a:gridCol w="8097503">
                  <a:extLst>
                    <a:ext uri="{9D8B030D-6E8A-4147-A177-3AD203B41FA5}">
                      <a16:colId xmlns:a16="http://schemas.microsoft.com/office/drawing/2014/main" val="683267577"/>
                    </a:ext>
                  </a:extLst>
                </a:gridCol>
              </a:tblGrid>
              <a:tr h="0">
                <a:tc>
                  <a:txBody>
                    <a:bodyPr/>
                    <a:lstStyle/>
                    <a:p>
                      <a:r>
                        <a:rPr lang="en-GB" sz="2000" dirty="0"/>
                        <a:t>Family</a:t>
                      </a:r>
                    </a:p>
                  </a:txBody>
                  <a:tcPr/>
                </a:tc>
                <a:tc>
                  <a:txBody>
                    <a:bodyPr/>
                    <a:lstStyle/>
                    <a:p>
                      <a:r>
                        <a:rPr lang="en-GB" sz="2000" dirty="0"/>
                        <a:t>Description</a:t>
                      </a:r>
                    </a:p>
                  </a:txBody>
                  <a:tcPr/>
                </a:tc>
                <a:extLst>
                  <a:ext uri="{0D108BD9-81ED-4DB2-BD59-A6C34878D82A}">
                    <a16:rowId xmlns:a16="http://schemas.microsoft.com/office/drawing/2014/main" val="1076656536"/>
                  </a:ext>
                </a:extLst>
              </a:tr>
              <a:tr h="370840">
                <a:tc>
                  <a:txBody>
                    <a:bodyPr/>
                    <a:lstStyle/>
                    <a:p>
                      <a:r>
                        <a:rPr lang="en-GB" sz="2000" dirty="0"/>
                        <a:t>A-series </a:t>
                      </a:r>
                    </a:p>
                  </a:txBody>
                  <a:tcPr/>
                </a:tc>
                <a:tc>
                  <a:txBody>
                    <a:bodyPr/>
                    <a:lstStyle/>
                    <a:p>
                      <a:r>
                        <a:rPr lang="en-GB" sz="2000" dirty="0"/>
                        <a:t>cost-effective, general purpose compute</a:t>
                      </a:r>
                    </a:p>
                  </a:txBody>
                  <a:tcPr/>
                </a:tc>
                <a:extLst>
                  <a:ext uri="{0D108BD9-81ED-4DB2-BD59-A6C34878D82A}">
                    <a16:rowId xmlns:a16="http://schemas.microsoft.com/office/drawing/2014/main" val="1738556590"/>
                  </a:ext>
                </a:extLst>
              </a:tr>
              <a:tr h="370840">
                <a:tc>
                  <a:txBody>
                    <a:bodyPr/>
                    <a:lstStyle/>
                    <a:p>
                      <a:r>
                        <a:rPr lang="en-GB" sz="2000" dirty="0"/>
                        <a:t>D(S) -series</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GB" sz="2000" dirty="0"/>
                        <a:t>cost-effective, general purpose compute (faster CPU</a:t>
                      </a:r>
                      <a:r>
                        <a:rPr lang="en-GB" sz="2000" baseline="0" dirty="0"/>
                        <a:t> and local SSD)</a:t>
                      </a:r>
                      <a:endParaRPr lang="en-GB" sz="2000" dirty="0"/>
                    </a:p>
                  </a:txBody>
                  <a:tcPr/>
                </a:tc>
                <a:extLst>
                  <a:ext uri="{0D108BD9-81ED-4DB2-BD59-A6C34878D82A}">
                    <a16:rowId xmlns:a16="http://schemas.microsoft.com/office/drawing/2014/main" val="1291155426"/>
                  </a:ext>
                </a:extLst>
              </a:tr>
              <a:tr h="370840">
                <a:tc>
                  <a:txBody>
                    <a:bodyPr/>
                    <a:lstStyle/>
                    <a:p>
                      <a:r>
                        <a:rPr lang="en-GB" sz="2000" dirty="0"/>
                        <a:t>F(s)</a:t>
                      </a:r>
                      <a:r>
                        <a:rPr lang="en-GB" sz="2000" baseline="0" dirty="0"/>
                        <a:t>-</a:t>
                      </a:r>
                      <a:r>
                        <a:rPr lang="en-GB" sz="2000" dirty="0"/>
                        <a:t>series</a:t>
                      </a:r>
                    </a:p>
                  </a:txBody>
                  <a:tcPr/>
                </a:tc>
                <a:tc>
                  <a:txBody>
                    <a:bodyPr/>
                    <a:lstStyle/>
                    <a:p>
                      <a:r>
                        <a:rPr lang="en-GB" sz="2000" baseline="0" dirty="0"/>
                        <a:t>best value compute capability per core, lower memory footprint</a:t>
                      </a:r>
                      <a:endParaRPr lang="en-GB" sz="2000" dirty="0"/>
                    </a:p>
                  </a:txBody>
                  <a:tcPr/>
                </a:tc>
                <a:extLst>
                  <a:ext uri="{0D108BD9-81ED-4DB2-BD59-A6C34878D82A}">
                    <a16:rowId xmlns:a16="http://schemas.microsoft.com/office/drawing/2014/main" val="1386441919"/>
                  </a:ext>
                </a:extLst>
              </a:tr>
              <a:tr h="370840">
                <a:tc>
                  <a:txBody>
                    <a:bodyPr/>
                    <a:lstStyle/>
                    <a:p>
                      <a:r>
                        <a:rPr lang="en-GB" sz="2000" dirty="0"/>
                        <a:t>G(S)-series</a:t>
                      </a:r>
                    </a:p>
                  </a:txBody>
                  <a:tcPr/>
                </a:tc>
                <a:tc>
                  <a:txBody>
                    <a:bodyPr/>
                    <a:lstStyle/>
                    <a:p>
                      <a:r>
                        <a:rPr lang="en-GB" sz="2000" dirty="0"/>
                        <a:t>highest</a:t>
                      </a:r>
                      <a:r>
                        <a:rPr lang="en-GB" sz="2000" baseline="0" dirty="0"/>
                        <a:t> </a:t>
                      </a:r>
                      <a:r>
                        <a:rPr lang="en-GB" sz="2000" dirty="0"/>
                        <a:t>memory footprint</a:t>
                      </a:r>
                    </a:p>
                  </a:txBody>
                  <a:tcPr/>
                </a:tc>
                <a:extLst>
                  <a:ext uri="{0D108BD9-81ED-4DB2-BD59-A6C34878D82A}">
                    <a16:rowId xmlns:a16="http://schemas.microsoft.com/office/drawing/2014/main" val="3658680986"/>
                  </a:ext>
                </a:extLst>
              </a:tr>
              <a:tr h="370840">
                <a:tc>
                  <a:txBody>
                    <a:bodyPr/>
                    <a:lstStyle/>
                    <a:p>
                      <a:r>
                        <a:rPr lang="en-GB" sz="2000" dirty="0"/>
                        <a:t>H-series</a:t>
                      </a:r>
                    </a:p>
                  </a:txBody>
                  <a:tcPr/>
                </a:tc>
                <a:tc>
                  <a:txBody>
                    <a:bodyPr/>
                    <a:lstStyle/>
                    <a:p>
                      <a:r>
                        <a:rPr lang="en-GB" sz="2000" dirty="0"/>
                        <a:t>very</a:t>
                      </a:r>
                      <a:r>
                        <a:rPr lang="en-GB" sz="2000" baseline="0" dirty="0"/>
                        <a:t> h</a:t>
                      </a:r>
                      <a:r>
                        <a:rPr lang="en-GB" sz="2000" dirty="0"/>
                        <a:t>igh end workloads</a:t>
                      </a:r>
                      <a:r>
                        <a:rPr lang="en-GB" sz="2000" baseline="0" dirty="0"/>
                        <a:t> (</a:t>
                      </a:r>
                      <a:r>
                        <a:rPr lang="en-GB" sz="2000" baseline="0" dirty="0" err="1"/>
                        <a:t>eg</a:t>
                      </a:r>
                      <a:r>
                        <a:rPr lang="en-GB" sz="2000" baseline="0" dirty="0"/>
                        <a:t> CFD)</a:t>
                      </a:r>
                      <a:endParaRPr lang="en-GB" sz="2000" dirty="0"/>
                    </a:p>
                  </a:txBody>
                  <a:tcPr/>
                </a:tc>
                <a:extLst>
                  <a:ext uri="{0D108BD9-81ED-4DB2-BD59-A6C34878D82A}">
                    <a16:rowId xmlns:a16="http://schemas.microsoft.com/office/drawing/2014/main" val="2872672547"/>
                  </a:ext>
                </a:extLst>
              </a:tr>
              <a:tr h="370840">
                <a:tc>
                  <a:txBody>
                    <a:bodyPr/>
                    <a:lstStyle/>
                    <a:p>
                      <a:r>
                        <a:rPr lang="en-GB" sz="2000" dirty="0"/>
                        <a:t>N-series</a:t>
                      </a:r>
                    </a:p>
                  </a:txBody>
                  <a:tcPr/>
                </a:tc>
                <a:tc>
                  <a:txBody>
                    <a:bodyPr/>
                    <a:lstStyle/>
                    <a:p>
                      <a:r>
                        <a:rPr lang="en-GB" sz="2000" dirty="0"/>
                        <a:t>GPU-enabled.</a:t>
                      </a:r>
                      <a:r>
                        <a:rPr lang="en-GB" sz="2000" baseline="0" dirty="0"/>
                        <a:t> </a:t>
                      </a:r>
                      <a:r>
                        <a:rPr lang="en-GB" sz="2000" dirty="0"/>
                        <a:t>NV for visualisation, NC</a:t>
                      </a:r>
                      <a:r>
                        <a:rPr lang="en-GB" sz="2000" baseline="0" dirty="0"/>
                        <a:t> for compute</a:t>
                      </a:r>
                      <a:endParaRPr lang="en-GB" sz="2000" dirty="0"/>
                    </a:p>
                  </a:txBody>
                  <a:tcPr/>
                </a:tc>
                <a:extLst>
                  <a:ext uri="{0D108BD9-81ED-4DB2-BD59-A6C34878D82A}">
                    <a16:rowId xmlns:a16="http://schemas.microsoft.com/office/drawing/2014/main" val="222913226"/>
                  </a:ext>
                </a:extLst>
              </a:tr>
            </a:tbl>
          </a:graphicData>
        </a:graphic>
      </p:graphicFrame>
      <p:sp>
        <p:nvSpPr>
          <p:cNvPr id="11" name="TextBox 10"/>
          <p:cNvSpPr txBox="1"/>
          <p:nvPr/>
        </p:nvSpPr>
        <p:spPr>
          <a:xfrm>
            <a:off x="266921" y="4279987"/>
            <a:ext cx="11326365" cy="2668423"/>
          </a:xfrm>
          <a:prstGeom prst="rect">
            <a:avLst/>
          </a:prstGeom>
          <a:noFill/>
        </p:spPr>
        <p:txBody>
          <a:bodyPr wrap="square" lIns="182880" tIns="146304" rIns="182880" bIns="146304" rtlCol="0">
            <a:spAutoFit/>
          </a:bodyPr>
          <a:lstStyle/>
          <a:p>
            <a:pPr>
              <a:lnSpc>
                <a:spcPct val="90000"/>
              </a:lnSpc>
              <a:spcAft>
                <a:spcPts val="600"/>
              </a:spcAft>
            </a:pPr>
            <a:r>
              <a:rPr lang="en-GB" sz="2000" dirty="0">
                <a:gradFill>
                  <a:gsLst>
                    <a:gs pos="2917">
                      <a:schemeClr val="tx1"/>
                    </a:gs>
                    <a:gs pos="30000">
                      <a:schemeClr val="tx1"/>
                    </a:gs>
                  </a:gsLst>
                  <a:lin ang="5400000" scaled="0"/>
                </a:gradFill>
              </a:rPr>
              <a:t>All apart from A-series have an SSD temporary disk (D:\)</a:t>
            </a:r>
          </a:p>
          <a:p>
            <a:pPr>
              <a:lnSpc>
                <a:spcPct val="90000"/>
              </a:lnSpc>
              <a:spcAft>
                <a:spcPts val="600"/>
              </a:spcAft>
            </a:pPr>
            <a:r>
              <a:rPr lang="en-GB" sz="2000" dirty="0">
                <a:gradFill>
                  <a:gsLst>
                    <a:gs pos="2917">
                      <a:schemeClr val="tx1"/>
                    </a:gs>
                    <a:gs pos="30000">
                      <a:schemeClr val="tx1"/>
                    </a:gs>
                  </a:gsLst>
                  <a:lin ang="5400000" scaled="0"/>
                </a:gradFill>
              </a:rPr>
              <a:t>‘S’ indicates premium storage option (ie SSD for OS / Data drives)</a:t>
            </a:r>
          </a:p>
          <a:p>
            <a:pPr>
              <a:lnSpc>
                <a:spcPct val="90000"/>
              </a:lnSpc>
              <a:spcAft>
                <a:spcPts val="600"/>
              </a:spcAft>
            </a:pPr>
            <a:r>
              <a:rPr lang="en-GB" dirty="0">
                <a:gradFill>
                  <a:gsLst>
                    <a:gs pos="2917">
                      <a:schemeClr val="tx1"/>
                    </a:gs>
                    <a:gs pos="30000">
                      <a:schemeClr val="tx1"/>
                    </a:gs>
                  </a:gsLst>
                  <a:lin ang="5400000" scaled="0"/>
                </a:gradFill>
              </a:rPr>
              <a:t> - </a:t>
            </a:r>
            <a:r>
              <a:rPr lang="en-GB" dirty="0" err="1">
                <a:gradFill>
                  <a:gsLst>
                    <a:gs pos="2917">
                      <a:schemeClr val="tx1"/>
                    </a:gs>
                    <a:gs pos="30000">
                      <a:schemeClr val="tx1"/>
                    </a:gs>
                  </a:gsLst>
                  <a:lin ang="5400000" scaled="0"/>
                </a:gradFill>
              </a:rPr>
              <a:t>eg</a:t>
            </a:r>
            <a:r>
              <a:rPr lang="en-GB" dirty="0">
                <a:gradFill>
                  <a:gsLst>
                    <a:gs pos="2917">
                      <a:schemeClr val="tx1"/>
                    </a:gs>
                    <a:gs pos="30000">
                      <a:schemeClr val="tx1"/>
                    </a:gs>
                  </a:gsLst>
                  <a:lin ang="5400000" scaled="0"/>
                </a:gradFill>
              </a:rPr>
              <a:t> D1 (HDD) vs DS1 (SSD)</a:t>
            </a:r>
          </a:p>
          <a:p>
            <a:pPr>
              <a:lnSpc>
                <a:spcPct val="90000"/>
              </a:lnSpc>
              <a:spcAft>
                <a:spcPts val="600"/>
              </a:spcAft>
            </a:pPr>
            <a:r>
              <a:rPr lang="en-GB" sz="2000" dirty="0">
                <a:gradFill>
                  <a:gsLst>
                    <a:gs pos="2917">
                      <a:schemeClr val="tx1"/>
                    </a:gs>
                    <a:gs pos="30000">
                      <a:schemeClr val="tx1"/>
                    </a:gs>
                  </a:gsLst>
                  <a:lin ang="5400000" scaled="0"/>
                </a:gradFill>
              </a:rPr>
              <a:t>For some families there is a “v2” </a:t>
            </a:r>
            <a:r>
              <a:rPr lang="en-GB" sz="2000" dirty="0" err="1">
                <a:gradFill>
                  <a:gsLst>
                    <a:gs pos="2917">
                      <a:schemeClr val="tx1"/>
                    </a:gs>
                    <a:gs pos="30000">
                      <a:schemeClr val="tx1"/>
                    </a:gs>
                  </a:gsLst>
                  <a:lin ang="5400000" scaled="0"/>
                </a:gradFill>
              </a:rPr>
              <a:t>eg</a:t>
            </a:r>
            <a:r>
              <a:rPr lang="en-GB" sz="2000" dirty="0">
                <a:gradFill>
                  <a:gsLst>
                    <a:gs pos="2917">
                      <a:schemeClr val="tx1"/>
                    </a:gs>
                    <a:gs pos="30000">
                      <a:schemeClr val="tx1"/>
                    </a:gs>
                  </a:gsLst>
                  <a:lin ang="5400000" scaled="0"/>
                </a:gradFill>
              </a:rPr>
              <a:t> Dv2 or DSv2</a:t>
            </a:r>
          </a:p>
          <a:p>
            <a:pPr>
              <a:lnSpc>
                <a:spcPct val="90000"/>
              </a:lnSpc>
              <a:spcAft>
                <a:spcPts val="600"/>
              </a:spcAft>
            </a:pPr>
            <a:r>
              <a:rPr lang="en-GB" sz="2000" dirty="0">
                <a:gradFill>
                  <a:gsLst>
                    <a:gs pos="2917">
                      <a:schemeClr val="tx1"/>
                    </a:gs>
                    <a:gs pos="30000">
                      <a:schemeClr val="tx1"/>
                    </a:gs>
                  </a:gsLst>
                  <a:lin ang="5400000" scaled="0"/>
                </a:gradFill>
              </a:rPr>
              <a:t> </a:t>
            </a:r>
            <a:r>
              <a:rPr lang="en-GB" dirty="0">
                <a:gradFill>
                  <a:gsLst>
                    <a:gs pos="2917">
                      <a:schemeClr val="tx1"/>
                    </a:gs>
                    <a:gs pos="30000">
                      <a:schemeClr val="tx1"/>
                    </a:gs>
                  </a:gsLst>
                  <a:lin ang="5400000" scaled="0"/>
                </a:gradFill>
              </a:rPr>
              <a:t>- This represents the next iteration, typically better specification</a:t>
            </a:r>
          </a:p>
          <a:p>
            <a:pPr>
              <a:lnSpc>
                <a:spcPct val="90000"/>
              </a:lnSpc>
              <a:spcAft>
                <a:spcPts val="600"/>
              </a:spcAft>
            </a:pPr>
            <a:r>
              <a:rPr lang="en-GB" sz="2000" dirty="0">
                <a:gradFill>
                  <a:gsLst>
                    <a:gs pos="2917">
                      <a:schemeClr val="tx1"/>
                    </a:gs>
                    <a:gs pos="30000">
                      <a:schemeClr val="tx1"/>
                    </a:gs>
                  </a:gsLst>
                  <a:lin ang="5400000" scaled="0"/>
                </a:gradFill>
              </a:rPr>
              <a:t>Machine family and size determine price</a:t>
            </a:r>
          </a:p>
          <a:p>
            <a:pPr>
              <a:lnSpc>
                <a:spcPct val="90000"/>
              </a:lnSpc>
              <a:spcAft>
                <a:spcPts val="600"/>
              </a:spcAft>
            </a:pPr>
            <a:r>
              <a:rPr lang="en-GB" sz="2000" dirty="0">
                <a:gradFill>
                  <a:gsLst>
                    <a:gs pos="2917">
                      <a:schemeClr val="tx1"/>
                    </a:gs>
                    <a:gs pos="30000">
                      <a:schemeClr val="tx1"/>
                    </a:gs>
                  </a:gsLst>
                  <a:lin ang="5400000" scaled="0"/>
                </a:gradFill>
              </a:rPr>
              <a:t>Not all machine sizes are available in all regions</a:t>
            </a:r>
          </a:p>
        </p:txBody>
      </p:sp>
    </p:spTree>
    <p:extLst>
      <p:ext uri="{BB962C8B-B14F-4D97-AF65-F5344CB8AC3E}">
        <p14:creationId xmlns:p14="http://schemas.microsoft.com/office/powerpoint/2010/main" val="3784320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315068" y="1728190"/>
            <a:ext cx="2166360" cy="2818939"/>
            <a:chOff x="6845008" y="987225"/>
            <a:chExt cx="4392065" cy="5715101"/>
          </a:xfrm>
        </p:grpSpPr>
        <p:sp>
          <p:nvSpPr>
            <p:cNvPr id="3" name="Rectangle 2"/>
            <p:cNvSpPr/>
            <p:nvPr/>
          </p:nvSpPr>
          <p:spPr bwMode="auto">
            <a:xfrm>
              <a:off x="7353300" y="1397000"/>
              <a:ext cx="3517900" cy="24055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6845008" y="987225"/>
              <a:ext cx="4392065" cy="5715101"/>
              <a:chOff x="6982264" y="1006524"/>
              <a:chExt cx="4480135" cy="5829701"/>
            </a:xfrm>
          </p:grpSpPr>
          <p:pic>
            <p:nvPicPr>
              <p:cNvPr id="15" name="Picture 14"/>
              <p:cNvPicPr>
                <a:picLocks noChangeAspect="1"/>
              </p:cNvPicPr>
              <p:nvPr/>
            </p:nvPicPr>
            <p:blipFill>
              <a:blip r:embed="rId3"/>
              <a:stretch>
                <a:fillRect/>
              </a:stretch>
            </p:blipFill>
            <p:spPr>
              <a:xfrm>
                <a:off x="6982264" y="4945062"/>
                <a:ext cx="4480135" cy="1891163"/>
              </a:xfrm>
              <a:prstGeom prst="rect">
                <a:avLst/>
              </a:prstGeom>
            </p:spPr>
          </p:pic>
          <p:sp>
            <p:nvSpPr>
              <p:cNvPr id="24"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pic>
            <p:nvPicPr>
              <p:cNvPr id="26" name="Picture 25"/>
              <p:cNvPicPr>
                <a:picLocks noChangeAspect="1"/>
              </p:cNvPicPr>
              <p:nvPr/>
            </p:nvPicPr>
            <p:blipFill>
              <a:blip r:embed="rId4"/>
              <a:stretch>
                <a:fillRect/>
              </a:stretch>
            </p:blipFill>
            <p:spPr>
              <a:xfrm>
                <a:off x="7199561" y="1096580"/>
                <a:ext cx="4182165" cy="3848481"/>
              </a:xfrm>
              <a:prstGeom prst="rect">
                <a:avLst/>
              </a:prstGeom>
            </p:spPr>
          </p:pic>
        </p:grpSp>
        <p:sp>
          <p:nvSpPr>
            <p:cNvPr id="27" name="TextBox 26"/>
            <p:cNvSpPr txBox="1"/>
            <p:nvPr/>
          </p:nvSpPr>
          <p:spPr>
            <a:xfrm>
              <a:off x="7905162" y="1191624"/>
              <a:ext cx="1603042" cy="3009568"/>
            </a:xfrm>
            <a:prstGeom prst="rect">
              <a:avLst/>
            </a:prstGeom>
            <a:noFill/>
          </p:spPr>
          <p:txBody>
            <a:bodyPr wrap="square" lIns="179259" tIns="143407" rIns="179259" bIns="143407" rtlCol="0">
              <a:spAutoFit/>
            </a:bodyPr>
            <a:lstStyle/>
            <a:p>
              <a:pPr>
                <a:lnSpc>
                  <a:spcPct val="90000"/>
                </a:lnSpc>
                <a:spcAft>
                  <a:spcPts val="588"/>
                </a:spcAft>
              </a:pPr>
              <a:r>
                <a:rPr lang="en-US" sz="8627" b="1" dirty="0">
                  <a:solidFill>
                    <a:srgbClr val="FFFFFF"/>
                  </a:solidFill>
                </a:rPr>
                <a:t>A</a:t>
              </a:r>
            </a:p>
          </p:txBody>
        </p:sp>
      </p:grpSp>
      <p:sp>
        <p:nvSpPr>
          <p:cNvPr id="6" name="Title 5"/>
          <p:cNvSpPr>
            <a:spLocks noGrp="1"/>
          </p:cNvSpPr>
          <p:nvPr>
            <p:ph type="title"/>
          </p:nvPr>
        </p:nvSpPr>
        <p:spPr/>
        <p:txBody>
          <a:bodyPr/>
          <a:lstStyle/>
          <a:p>
            <a:r>
              <a:rPr lang="en-US" dirty="0"/>
              <a:t>Compute Families Examples</a:t>
            </a:r>
          </a:p>
        </p:txBody>
      </p:sp>
      <p:grpSp>
        <p:nvGrpSpPr>
          <p:cNvPr id="14" name="Group 13"/>
          <p:cNvGrpSpPr/>
          <p:nvPr/>
        </p:nvGrpSpPr>
        <p:grpSpPr>
          <a:xfrm>
            <a:off x="1345255" y="4039061"/>
            <a:ext cx="2166360" cy="2818939"/>
            <a:chOff x="6845008" y="987225"/>
            <a:chExt cx="4392065" cy="5715101"/>
          </a:xfrm>
        </p:grpSpPr>
        <p:sp>
          <p:nvSpPr>
            <p:cNvPr id="16" name="Rectangle 15"/>
            <p:cNvSpPr/>
            <p:nvPr/>
          </p:nvSpPr>
          <p:spPr bwMode="auto">
            <a:xfrm>
              <a:off x="7353300" y="1397000"/>
              <a:ext cx="3517900" cy="24055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p:cNvGrpSpPr/>
            <p:nvPr/>
          </p:nvGrpSpPr>
          <p:grpSpPr>
            <a:xfrm>
              <a:off x="6845008" y="987225"/>
              <a:ext cx="4392065" cy="5715101"/>
              <a:chOff x="6982264" y="1006524"/>
              <a:chExt cx="4480135" cy="5829701"/>
            </a:xfrm>
          </p:grpSpPr>
          <p:pic>
            <p:nvPicPr>
              <p:cNvPr id="19" name="Picture 18"/>
              <p:cNvPicPr>
                <a:picLocks noChangeAspect="1"/>
              </p:cNvPicPr>
              <p:nvPr/>
            </p:nvPicPr>
            <p:blipFill>
              <a:blip r:embed="rId3"/>
              <a:stretch>
                <a:fillRect/>
              </a:stretch>
            </p:blipFill>
            <p:spPr>
              <a:xfrm>
                <a:off x="6982264" y="4945062"/>
                <a:ext cx="4480135" cy="1891163"/>
              </a:xfrm>
              <a:prstGeom prst="rect">
                <a:avLst/>
              </a:prstGeom>
            </p:spPr>
          </p:pic>
          <p:sp>
            <p:nvSpPr>
              <p:cNvPr id="20"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solidFill>
                    <a:srgbClr val="FFFFFF"/>
                  </a:solidFill>
                </a:endParaRPr>
              </a:p>
            </p:txBody>
          </p:sp>
          <p:pic>
            <p:nvPicPr>
              <p:cNvPr id="21" name="Picture 20"/>
              <p:cNvPicPr>
                <a:picLocks noChangeAspect="1"/>
              </p:cNvPicPr>
              <p:nvPr/>
            </p:nvPicPr>
            <p:blipFill>
              <a:blip r:embed="rId4"/>
              <a:stretch>
                <a:fillRect/>
              </a:stretch>
            </p:blipFill>
            <p:spPr>
              <a:xfrm>
                <a:off x="7199561" y="1096580"/>
                <a:ext cx="4182165" cy="3848481"/>
              </a:xfrm>
              <a:prstGeom prst="rect">
                <a:avLst/>
              </a:prstGeom>
            </p:spPr>
          </p:pic>
        </p:grpSp>
        <p:sp>
          <p:nvSpPr>
            <p:cNvPr id="18" name="TextBox 17"/>
            <p:cNvSpPr txBox="1"/>
            <p:nvPr/>
          </p:nvSpPr>
          <p:spPr>
            <a:xfrm>
              <a:off x="7843962" y="1176823"/>
              <a:ext cx="2431111" cy="3009568"/>
            </a:xfrm>
            <a:prstGeom prst="rect">
              <a:avLst/>
            </a:prstGeom>
            <a:noFill/>
          </p:spPr>
          <p:txBody>
            <a:bodyPr wrap="square" lIns="179259" tIns="143407" rIns="179259" bIns="143407" rtlCol="0">
              <a:spAutoFit/>
            </a:bodyPr>
            <a:lstStyle/>
            <a:p>
              <a:pPr>
                <a:lnSpc>
                  <a:spcPct val="90000"/>
                </a:lnSpc>
                <a:spcAft>
                  <a:spcPts val="588"/>
                </a:spcAft>
              </a:pPr>
              <a:r>
                <a:rPr lang="en-US" sz="8627" b="1" dirty="0">
                  <a:solidFill>
                    <a:srgbClr val="FFFFFF"/>
                  </a:solidFill>
                </a:rPr>
                <a:t>D</a:t>
              </a:r>
              <a:endParaRPr lang="en-US" sz="5882" b="1" dirty="0">
                <a:solidFill>
                  <a:srgbClr val="FFFFFF"/>
                </a:solidFill>
              </a:endParaRPr>
            </a:p>
          </p:txBody>
        </p:sp>
      </p:grpSp>
      <p:sp>
        <p:nvSpPr>
          <p:cNvPr id="2" name="TextBox 1"/>
          <p:cNvSpPr txBox="1"/>
          <p:nvPr/>
        </p:nvSpPr>
        <p:spPr>
          <a:xfrm>
            <a:off x="4431939" y="1569580"/>
            <a:ext cx="5649686" cy="2265236"/>
          </a:xfrm>
          <a:prstGeom prst="rect">
            <a:avLst/>
          </a:prstGeom>
          <a:noFill/>
        </p:spPr>
        <p:txBody>
          <a:bodyPr wrap="square" lIns="182880" tIns="146304" rIns="182880" bIns="146304" rtlCol="0">
            <a:spAutoFit/>
          </a:bodyPr>
          <a:lstStyle/>
          <a:p>
            <a:pPr>
              <a:lnSpc>
                <a:spcPct val="90000"/>
              </a:lnSpc>
              <a:spcAft>
                <a:spcPts val="600"/>
              </a:spcAft>
            </a:pPr>
            <a:r>
              <a:rPr lang="en-GB" sz="2400" b="1" dirty="0">
                <a:gradFill>
                  <a:gsLst>
                    <a:gs pos="2917">
                      <a:schemeClr val="tx1"/>
                    </a:gs>
                    <a:gs pos="30000">
                      <a:schemeClr val="tx1"/>
                    </a:gs>
                  </a:gsLst>
                  <a:lin ang="5400000" scaled="0"/>
                </a:gradFill>
              </a:rPr>
              <a:t>A2v2 or “</a:t>
            </a:r>
            <a:r>
              <a:rPr lang="en-GB" sz="2400" b="1" dirty="0"/>
              <a:t>Standard_A2_v2”</a:t>
            </a:r>
          </a:p>
          <a:p>
            <a:pPr>
              <a:lnSpc>
                <a:spcPct val="90000"/>
              </a:lnSpc>
              <a:spcAft>
                <a:spcPts val="600"/>
              </a:spcAft>
            </a:pPr>
            <a:r>
              <a:rPr lang="en-GB" sz="2400" dirty="0">
                <a:gradFill>
                  <a:gsLst>
                    <a:gs pos="2917">
                      <a:schemeClr val="tx1"/>
                    </a:gs>
                    <a:gs pos="30000">
                      <a:schemeClr val="tx1"/>
                    </a:gs>
                  </a:gsLst>
                  <a:lin ang="5400000" scaled="0"/>
                </a:gradFill>
              </a:rPr>
              <a:t>2 CPU cores, 4GB Memory</a:t>
            </a:r>
          </a:p>
          <a:p>
            <a:pPr>
              <a:lnSpc>
                <a:spcPct val="90000"/>
              </a:lnSpc>
              <a:spcAft>
                <a:spcPts val="600"/>
              </a:spcAft>
            </a:pPr>
            <a:r>
              <a:rPr lang="en-GB" sz="2400" dirty="0">
                <a:gradFill>
                  <a:gsLst>
                    <a:gs pos="2917">
                      <a:schemeClr val="tx1"/>
                    </a:gs>
                    <a:gs pos="30000">
                      <a:schemeClr val="tx1"/>
                    </a:gs>
                  </a:gsLst>
                  <a:lin ang="5400000" scaled="0"/>
                </a:gradFill>
              </a:rPr>
              <a:t>20GB local SSD</a:t>
            </a:r>
          </a:p>
          <a:p>
            <a:pPr>
              <a:lnSpc>
                <a:spcPct val="90000"/>
              </a:lnSpc>
              <a:spcAft>
                <a:spcPts val="600"/>
              </a:spcAft>
            </a:pPr>
            <a:r>
              <a:rPr lang="en-GB" sz="2400" dirty="0">
                <a:gradFill>
                  <a:gsLst>
                    <a:gs pos="2917">
                      <a:schemeClr val="tx1"/>
                    </a:gs>
                    <a:gs pos="30000">
                      <a:schemeClr val="tx1"/>
                    </a:gs>
                  </a:gsLst>
                  <a:lin ang="5400000" scaled="0"/>
                </a:gradFill>
              </a:rPr>
              <a:t>Limit of 4 data disks</a:t>
            </a:r>
          </a:p>
          <a:p>
            <a:pPr>
              <a:lnSpc>
                <a:spcPct val="90000"/>
              </a:lnSpc>
              <a:spcAft>
                <a:spcPts val="600"/>
              </a:spcAft>
            </a:pPr>
            <a:r>
              <a:rPr lang="en-GB" sz="2400" dirty="0">
                <a:gradFill>
                  <a:gsLst>
                    <a:gs pos="2917">
                      <a:schemeClr val="tx1"/>
                    </a:gs>
                    <a:gs pos="30000">
                      <a:schemeClr val="tx1"/>
                    </a:gs>
                  </a:gsLst>
                  <a:lin ang="5400000" scaled="0"/>
                </a:gradFill>
              </a:rPr>
              <a:t>No premium storage option</a:t>
            </a:r>
          </a:p>
        </p:txBody>
      </p:sp>
      <p:sp>
        <p:nvSpPr>
          <p:cNvPr id="32" name="TextBox 31"/>
          <p:cNvSpPr txBox="1"/>
          <p:nvPr/>
        </p:nvSpPr>
        <p:spPr>
          <a:xfrm>
            <a:off x="4431939" y="3880451"/>
            <a:ext cx="5649686" cy="2265236"/>
          </a:xfrm>
          <a:prstGeom prst="rect">
            <a:avLst/>
          </a:prstGeom>
          <a:noFill/>
        </p:spPr>
        <p:txBody>
          <a:bodyPr wrap="square" lIns="182880" tIns="146304" rIns="182880" bIns="146304" rtlCol="0">
            <a:spAutoFit/>
          </a:bodyPr>
          <a:lstStyle/>
          <a:p>
            <a:pPr>
              <a:lnSpc>
                <a:spcPct val="90000"/>
              </a:lnSpc>
              <a:spcAft>
                <a:spcPts val="600"/>
              </a:spcAft>
            </a:pPr>
            <a:r>
              <a:rPr lang="en-GB" sz="2400" b="1" dirty="0">
                <a:gradFill>
                  <a:gsLst>
                    <a:gs pos="2917">
                      <a:schemeClr val="tx1"/>
                    </a:gs>
                    <a:gs pos="30000">
                      <a:schemeClr val="tx1"/>
                    </a:gs>
                  </a:gsLst>
                  <a:lin ang="5400000" scaled="0"/>
                </a:gradFill>
              </a:rPr>
              <a:t>DS4 or “</a:t>
            </a:r>
            <a:r>
              <a:rPr lang="en-GB" sz="2400" b="1" dirty="0"/>
              <a:t>Standard_DS4”</a:t>
            </a:r>
          </a:p>
          <a:p>
            <a:pPr>
              <a:lnSpc>
                <a:spcPct val="90000"/>
              </a:lnSpc>
              <a:spcAft>
                <a:spcPts val="600"/>
              </a:spcAft>
            </a:pPr>
            <a:r>
              <a:rPr lang="en-GB" sz="2400" dirty="0">
                <a:gradFill>
                  <a:gsLst>
                    <a:gs pos="2917">
                      <a:schemeClr val="tx1"/>
                    </a:gs>
                    <a:gs pos="30000">
                      <a:schemeClr val="tx1"/>
                    </a:gs>
                  </a:gsLst>
                  <a:lin ang="5400000" scaled="0"/>
                </a:gradFill>
              </a:rPr>
              <a:t>8 CPU cores, 28GB Memory</a:t>
            </a:r>
          </a:p>
          <a:p>
            <a:pPr>
              <a:lnSpc>
                <a:spcPct val="90000"/>
              </a:lnSpc>
              <a:spcAft>
                <a:spcPts val="600"/>
              </a:spcAft>
            </a:pPr>
            <a:r>
              <a:rPr lang="en-GB" sz="2400" dirty="0">
                <a:gradFill>
                  <a:gsLst>
                    <a:gs pos="2917">
                      <a:schemeClr val="tx1"/>
                    </a:gs>
                    <a:gs pos="30000">
                      <a:schemeClr val="tx1"/>
                    </a:gs>
                  </a:gsLst>
                  <a:lin ang="5400000" scaled="0"/>
                </a:gradFill>
              </a:rPr>
              <a:t>56GB local SSD</a:t>
            </a:r>
          </a:p>
          <a:p>
            <a:pPr>
              <a:lnSpc>
                <a:spcPct val="90000"/>
              </a:lnSpc>
              <a:spcAft>
                <a:spcPts val="600"/>
              </a:spcAft>
            </a:pPr>
            <a:r>
              <a:rPr lang="en-GB" sz="2400" dirty="0">
                <a:gradFill>
                  <a:gsLst>
                    <a:gs pos="2917">
                      <a:schemeClr val="tx1"/>
                    </a:gs>
                    <a:gs pos="30000">
                      <a:schemeClr val="tx1"/>
                    </a:gs>
                  </a:gsLst>
                  <a:lin ang="5400000" scaled="0"/>
                </a:gradFill>
              </a:rPr>
              <a:t>Limit of 16 data disks</a:t>
            </a:r>
          </a:p>
          <a:p>
            <a:pPr>
              <a:lnSpc>
                <a:spcPct val="90000"/>
              </a:lnSpc>
              <a:spcAft>
                <a:spcPts val="600"/>
              </a:spcAft>
            </a:pPr>
            <a:r>
              <a:rPr lang="en-GB" sz="2400" dirty="0">
                <a:gradFill>
                  <a:gsLst>
                    <a:gs pos="2917">
                      <a:schemeClr val="tx1"/>
                    </a:gs>
                    <a:gs pos="30000">
                      <a:schemeClr val="tx1"/>
                    </a:gs>
                  </a:gsLst>
                  <a:lin ang="5400000" scaled="0"/>
                </a:gradFill>
              </a:rPr>
              <a:t>Premium storage option</a:t>
            </a:r>
          </a:p>
        </p:txBody>
      </p:sp>
    </p:spTree>
    <p:extLst>
      <p:ext uri="{BB962C8B-B14F-4D97-AF65-F5344CB8AC3E}">
        <p14:creationId xmlns:p14="http://schemas.microsoft.com/office/powerpoint/2010/main" val="1356193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a:off x="8810064" y="5710429"/>
            <a:ext cx="2576171" cy="1095230"/>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68586" tIns="34292" rIns="68586" bIns="34292" numCol="1" rtlCol="0" anchor="ctr" anchorCtr="0" compatLnSpc="1">
            <a:prstTxWarp prst="textNoShape">
              <a:avLst/>
            </a:prstTxWarp>
          </a:bodyPr>
          <a:lstStyle/>
          <a:p>
            <a:pPr defTabSz="685626" fontAlgn="base">
              <a:lnSpc>
                <a:spcPct val="150000"/>
              </a:lnSpc>
              <a:spcBef>
                <a:spcPct val="0"/>
              </a:spcBef>
              <a:spcAft>
                <a:spcPct val="0"/>
              </a:spcAft>
            </a:pPr>
            <a:r>
              <a:rPr lang="en-US" sz="2000" dirty="0">
                <a:solidFill>
                  <a:srgbClr val="FFFFFF"/>
                </a:solidFill>
              </a:rPr>
              <a:t>Standard</a:t>
            </a:r>
          </a:p>
          <a:p>
            <a:pPr defTabSz="685626" fontAlgn="base">
              <a:lnSpc>
                <a:spcPct val="150000"/>
              </a:lnSpc>
              <a:spcBef>
                <a:spcPct val="0"/>
              </a:spcBef>
              <a:spcAft>
                <a:spcPct val="0"/>
              </a:spcAft>
            </a:pPr>
            <a:r>
              <a:rPr lang="en-US" sz="2000" dirty="0">
                <a:solidFill>
                  <a:srgbClr val="FFFFFF"/>
                </a:solidFill>
              </a:rPr>
              <a:t>Premium (SSD)</a:t>
            </a:r>
          </a:p>
        </p:txBody>
      </p:sp>
      <p:sp>
        <p:nvSpPr>
          <p:cNvPr id="25" name="Freeform 79"/>
          <p:cNvSpPr>
            <a:spLocks noEditPoints="1"/>
          </p:cNvSpPr>
          <p:nvPr/>
        </p:nvSpPr>
        <p:spPr bwMode="black">
          <a:xfrm>
            <a:off x="10577004" y="5771461"/>
            <a:ext cx="762199" cy="98347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0675" tIns="40338" rIns="80675" bIns="40338" numCol="1" anchor="t" anchorCtr="0" compatLnSpc="1">
            <a:prstTxWarp prst="textNoShape">
              <a:avLst/>
            </a:prstTxWarp>
          </a:bodyPr>
          <a:lstStyle/>
          <a:p>
            <a:pPr defTabSz="913957"/>
            <a:endParaRPr lang="en-US" sz="1567" dirty="0">
              <a:solidFill>
                <a:srgbClr val="505050"/>
              </a:solidFill>
            </a:endParaRPr>
          </a:p>
        </p:txBody>
      </p:sp>
      <p:sp>
        <p:nvSpPr>
          <p:cNvPr id="2" name="Title 1"/>
          <p:cNvSpPr>
            <a:spLocks noGrp="1"/>
          </p:cNvSpPr>
          <p:nvPr>
            <p:ph type="title"/>
          </p:nvPr>
        </p:nvSpPr>
        <p:spPr/>
        <p:txBody>
          <a:bodyPr/>
          <a:lstStyle/>
          <a:p>
            <a:r>
              <a:rPr lang="en-US" dirty="0"/>
              <a:t>Storage and Virtual Machines</a:t>
            </a:r>
          </a:p>
        </p:txBody>
      </p:sp>
      <p:sp>
        <p:nvSpPr>
          <p:cNvPr id="4" name="Rectangle 3"/>
          <p:cNvSpPr/>
          <p:nvPr/>
        </p:nvSpPr>
        <p:spPr bwMode="auto">
          <a:xfrm>
            <a:off x="925817" y="1300036"/>
            <a:ext cx="10594243" cy="933644"/>
          </a:xfrm>
          <a:prstGeom prst="rect">
            <a:avLst/>
          </a:prstGeom>
          <a:solidFill>
            <a:schemeClr val="accent2"/>
          </a:solidFill>
          <a:ln>
            <a:noFill/>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68586" tIns="34292" rIns="68586" bIns="34292" numCol="1" rtlCol="0" anchor="ctr" anchorCtr="0" compatLnSpc="1">
            <a:prstTxWarp prst="textNoShape">
              <a:avLst/>
            </a:prstTxWarp>
          </a:bodyPr>
          <a:lstStyle/>
          <a:p>
            <a:pPr algn="ctr" defTabSz="685626" fontAlgn="base">
              <a:spcBef>
                <a:spcPct val="0"/>
              </a:spcBef>
              <a:spcAft>
                <a:spcPct val="0"/>
              </a:spcAft>
            </a:pPr>
            <a:r>
              <a:rPr lang="en-US" sz="3137" dirty="0">
                <a:solidFill>
                  <a:sysClr val="windowText" lastClr="000000"/>
                </a:solidFill>
              </a:rPr>
              <a:t>Azure Virtual Machine</a:t>
            </a:r>
          </a:p>
        </p:txBody>
      </p:sp>
      <p:sp>
        <p:nvSpPr>
          <p:cNvPr id="5" name="Rectangle 4"/>
          <p:cNvSpPr/>
          <p:nvPr/>
        </p:nvSpPr>
        <p:spPr bwMode="auto">
          <a:xfrm>
            <a:off x="935612" y="2293558"/>
            <a:ext cx="2576171" cy="1092628"/>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6" tIns="34292" rIns="68586" bIns="34292" numCol="1" rtlCol="0" anchor="t" anchorCtr="0" compatLnSpc="1">
            <a:prstTxWarp prst="textNoShape">
              <a:avLst/>
            </a:prstTxWarp>
          </a:bodyPr>
          <a:lstStyle/>
          <a:p>
            <a:pPr algn="ctr" defTabSz="685626" fontAlgn="base">
              <a:spcBef>
                <a:spcPct val="0"/>
              </a:spcBef>
              <a:spcAft>
                <a:spcPct val="0"/>
              </a:spcAft>
            </a:pPr>
            <a:r>
              <a:rPr lang="en-US" sz="1961" dirty="0">
                <a:solidFill>
                  <a:srgbClr val="FFFFFF"/>
                </a:solidFill>
              </a:rPr>
              <a:t>C:\</a:t>
            </a:r>
          </a:p>
          <a:p>
            <a:pPr algn="ctr" defTabSz="685626" fontAlgn="base">
              <a:spcBef>
                <a:spcPct val="0"/>
              </a:spcBef>
              <a:spcAft>
                <a:spcPct val="0"/>
              </a:spcAft>
            </a:pPr>
            <a:r>
              <a:rPr lang="en-US" sz="1961" dirty="0">
                <a:solidFill>
                  <a:srgbClr val="FFFFFF"/>
                </a:solidFill>
              </a:rPr>
              <a:t>OS Disk</a:t>
            </a:r>
          </a:p>
        </p:txBody>
      </p:sp>
      <p:sp>
        <p:nvSpPr>
          <p:cNvPr id="7" name="Rectangle 6"/>
          <p:cNvSpPr/>
          <p:nvPr/>
        </p:nvSpPr>
        <p:spPr bwMode="auto">
          <a:xfrm>
            <a:off x="8943889" y="2290955"/>
            <a:ext cx="2576171" cy="1095230"/>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68586" tIns="34292" rIns="68586" bIns="34292" numCol="1" rtlCol="0" anchor="t" anchorCtr="0" compatLnSpc="1">
            <a:prstTxWarp prst="textNoShape">
              <a:avLst/>
            </a:prstTxWarp>
          </a:bodyPr>
          <a:lstStyle/>
          <a:p>
            <a:pPr algn="ctr" defTabSz="685626" fontAlgn="base">
              <a:spcBef>
                <a:spcPct val="0"/>
              </a:spcBef>
              <a:spcAft>
                <a:spcPct val="0"/>
              </a:spcAft>
            </a:pPr>
            <a:r>
              <a:rPr lang="en-US" sz="1961" dirty="0">
                <a:solidFill>
                  <a:srgbClr val="FFFFFF"/>
                </a:solidFill>
              </a:rPr>
              <a:t>E:\, F:\, etc.</a:t>
            </a:r>
          </a:p>
          <a:p>
            <a:pPr algn="ctr" defTabSz="685626" fontAlgn="base">
              <a:spcBef>
                <a:spcPct val="0"/>
              </a:spcBef>
              <a:spcAft>
                <a:spcPct val="0"/>
              </a:spcAft>
            </a:pPr>
            <a:r>
              <a:rPr lang="en-US" sz="1961" dirty="0">
                <a:solidFill>
                  <a:srgbClr val="FFFFFF"/>
                </a:solidFill>
              </a:rPr>
              <a:t>Data Disks</a:t>
            </a:r>
          </a:p>
        </p:txBody>
      </p:sp>
      <p:sp>
        <p:nvSpPr>
          <p:cNvPr id="12" name="Rectangle 11"/>
          <p:cNvSpPr/>
          <p:nvPr/>
        </p:nvSpPr>
        <p:spPr bwMode="auto">
          <a:xfrm>
            <a:off x="3609747" y="2298904"/>
            <a:ext cx="2576171" cy="1087281"/>
          </a:xfrm>
          <a:prstGeom prst="rect">
            <a:avLst/>
          </a:prstGeom>
          <a:solidFill>
            <a:schemeClr val="tx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6" tIns="34292" rIns="68586" bIns="34292" numCol="1" rtlCol="0" anchor="t" anchorCtr="0" compatLnSpc="1">
            <a:prstTxWarp prst="textNoShape">
              <a:avLst/>
            </a:prstTxWarp>
          </a:bodyPr>
          <a:lstStyle/>
          <a:p>
            <a:pPr algn="ctr" defTabSz="685626" fontAlgn="base">
              <a:spcBef>
                <a:spcPct val="0"/>
              </a:spcBef>
              <a:spcAft>
                <a:spcPct val="0"/>
              </a:spcAft>
            </a:pPr>
            <a:r>
              <a:rPr lang="en-US" sz="1961" dirty="0">
                <a:solidFill>
                  <a:sysClr val="windowText" lastClr="000000"/>
                </a:solidFill>
              </a:rPr>
              <a:t>D:\</a:t>
            </a:r>
          </a:p>
          <a:p>
            <a:pPr algn="ctr" defTabSz="685626" fontAlgn="base">
              <a:spcBef>
                <a:spcPct val="0"/>
              </a:spcBef>
              <a:spcAft>
                <a:spcPct val="0"/>
              </a:spcAft>
            </a:pPr>
            <a:r>
              <a:rPr lang="en-US" sz="1961" dirty="0">
                <a:solidFill>
                  <a:sysClr val="windowText" lastClr="000000"/>
                </a:solidFill>
              </a:rPr>
              <a:t>Temporary Disk</a:t>
            </a:r>
          </a:p>
          <a:p>
            <a:pPr algn="ctr" defTabSz="685626" fontAlgn="base">
              <a:spcBef>
                <a:spcPct val="0"/>
              </a:spcBef>
              <a:spcAft>
                <a:spcPct val="0"/>
              </a:spcAft>
            </a:pPr>
            <a:r>
              <a:rPr lang="en-US" sz="1961" dirty="0">
                <a:solidFill>
                  <a:sysClr val="windowText" lastClr="000000"/>
                </a:solidFill>
              </a:rPr>
              <a:t>(Contents can be lost)</a:t>
            </a:r>
          </a:p>
        </p:txBody>
      </p:sp>
      <p:sp>
        <p:nvSpPr>
          <p:cNvPr id="10" name="Can 9"/>
          <p:cNvSpPr/>
          <p:nvPr/>
        </p:nvSpPr>
        <p:spPr bwMode="auto">
          <a:xfrm>
            <a:off x="6606931" y="4117098"/>
            <a:ext cx="2250057" cy="2201388"/>
          </a:xfrm>
          <a:prstGeom prst="can">
            <a:avLst/>
          </a:prstGeom>
          <a:solidFill>
            <a:schemeClr val="accent2">
              <a:lumMod val="60000"/>
              <a:lumOff val="40000"/>
            </a:schemeClr>
          </a:solidFill>
          <a:ln>
            <a:solidFill>
              <a:schemeClr val="bg1">
                <a:lumMod val="5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6" tIns="34292" rIns="68586" bIns="34292" numCol="1" rtlCol="0" anchor="ctr" anchorCtr="0" compatLnSpc="1">
            <a:prstTxWarp prst="textNoShape">
              <a:avLst/>
            </a:prstTxWarp>
          </a:bodyPr>
          <a:lstStyle/>
          <a:p>
            <a:pPr algn="ctr" defTabSz="685626"/>
            <a:r>
              <a:rPr lang="en-US" sz="2800" dirty="0">
                <a:solidFill>
                  <a:sysClr val="windowText" lastClr="000000">
                    <a:alpha val="98824"/>
                  </a:sysClr>
                </a:solidFill>
                <a:ea typeface="Segoe UI" pitchFamily="34" charset="0"/>
                <a:cs typeface="Segoe UI" pitchFamily="34" charset="0"/>
              </a:rPr>
              <a:t>Azure Blob</a:t>
            </a:r>
          </a:p>
          <a:p>
            <a:pPr algn="ctr" defTabSz="685626"/>
            <a:r>
              <a:rPr lang="en-US" sz="2800" dirty="0">
                <a:solidFill>
                  <a:sysClr val="windowText" lastClr="000000">
                    <a:alpha val="98824"/>
                  </a:sysClr>
                </a:solidFill>
                <a:ea typeface="Segoe UI" pitchFamily="34" charset="0"/>
                <a:cs typeface="Segoe UI" pitchFamily="34" charset="0"/>
              </a:rPr>
              <a:t>Storage</a:t>
            </a:r>
          </a:p>
        </p:txBody>
      </p:sp>
      <p:cxnSp>
        <p:nvCxnSpPr>
          <p:cNvPr id="9" name="Straight Arrow Connector 8"/>
          <p:cNvCxnSpPr>
            <a:stCxn id="7" idx="2"/>
            <a:endCxn id="10" idx="4"/>
          </p:cNvCxnSpPr>
          <p:nvPr/>
        </p:nvCxnSpPr>
        <p:spPr>
          <a:xfrm flipH="1">
            <a:off x="8856988" y="3386185"/>
            <a:ext cx="1374987" cy="1831607"/>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5" idx="2"/>
            <a:endCxn id="10" idx="2"/>
          </p:cNvCxnSpPr>
          <p:nvPr/>
        </p:nvCxnSpPr>
        <p:spPr>
          <a:xfrm>
            <a:off x="2223698" y="3386186"/>
            <a:ext cx="4383233" cy="1831606"/>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bwMode="auto">
          <a:xfrm>
            <a:off x="767986" y="2095500"/>
            <a:ext cx="10977700" cy="1436914"/>
          </a:xfrm>
          <a:prstGeom prst="rect">
            <a:avLst/>
          </a:prstGeom>
          <a:noFill/>
          <a:ln w="381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7844989"/>
      </p:ext>
    </p:extLst>
  </p:cSld>
  <p:clrMapOvr>
    <a:masterClrMapping/>
  </p:clrMapOvr>
  <mc:AlternateContent xmlns:mc="http://schemas.openxmlformats.org/markup-compatibility/2006" xmlns:p14="http://schemas.microsoft.com/office/powerpoint/2010/main">
    <mc:Choice Requires="p14">
      <p:transition p14:dur="0" advTm="80550"/>
    </mc:Choice>
    <mc:Fallback xmlns="">
      <p:transition advTm="8055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custDataLst>
              <p:tags r:id="rId1"/>
            </p:custDataLst>
          </p:nvPr>
        </p:nvSpPr>
        <p:spPr bwMode="auto">
          <a:xfrm>
            <a:off x="457185" y="2378232"/>
            <a:ext cx="5273996" cy="2747564"/>
          </a:xfrm>
          <a:prstGeom prst="rect">
            <a:avLst/>
          </a:prstGeom>
          <a:solidFill>
            <a:schemeClr val="accent5"/>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4" tIns="34272" rIns="68544" bIns="34272" numCol="1" spcCol="0" rtlCol="0" anchor="ctr" anchorCtr="0" compatLnSpc="1">
            <a:prstTxWarp prst="textNoShape">
              <a:avLst/>
            </a:prstTxWarp>
          </a:bodyPr>
          <a:lstStyle/>
          <a:p>
            <a:pPr algn="ctr" defTabSz="685214" fontAlgn="base">
              <a:spcBef>
                <a:spcPct val="0"/>
              </a:spcBef>
              <a:spcAft>
                <a:spcPct val="0"/>
              </a:spcAft>
            </a:pPr>
            <a:endParaRPr lang="en-US" sz="1700" dirty="0">
              <a:solidFill>
                <a:schemeClr val="tx1"/>
              </a:solidFill>
            </a:endParaRPr>
          </a:p>
        </p:txBody>
      </p:sp>
      <p:sp>
        <p:nvSpPr>
          <p:cNvPr id="19" name="Rectangle 18"/>
          <p:cNvSpPr/>
          <p:nvPr/>
        </p:nvSpPr>
        <p:spPr bwMode="auto">
          <a:xfrm>
            <a:off x="721209" y="2701734"/>
            <a:ext cx="2088300" cy="21196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91423" numCol="1" spcCol="0" rtlCol="0" anchor="b" anchorCtr="0" compatLnSpc="1">
            <a:prstTxWarp prst="textNoShape">
              <a:avLst/>
            </a:prstTxWarp>
          </a:bodyPr>
          <a:lstStyle/>
          <a:p>
            <a:pPr algn="ctr" defTabSz="685214" fontAlgn="base">
              <a:spcBef>
                <a:spcPct val="0"/>
              </a:spcBef>
              <a:spcAft>
                <a:spcPct val="0"/>
              </a:spcAft>
            </a:pPr>
            <a:r>
              <a:rPr lang="en-US" sz="1765" b="1" dirty="0">
                <a:ln>
                  <a:solidFill>
                    <a:srgbClr val="FFFFFF">
                      <a:alpha val="0"/>
                    </a:srgbClr>
                  </a:solidFill>
                </a:ln>
                <a:solidFill>
                  <a:schemeClr val="bg1"/>
                </a:solidFill>
              </a:rPr>
              <a:t>Virtual Machine</a:t>
            </a:r>
          </a:p>
        </p:txBody>
      </p:sp>
      <p:sp>
        <p:nvSpPr>
          <p:cNvPr id="31" name="Rectangle 30"/>
          <p:cNvSpPr/>
          <p:nvPr/>
        </p:nvSpPr>
        <p:spPr bwMode="auto">
          <a:xfrm>
            <a:off x="3360213" y="2734417"/>
            <a:ext cx="2082538" cy="2087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91423" numCol="1" spcCol="0" rtlCol="0" anchor="b" anchorCtr="0" compatLnSpc="1">
            <a:prstTxWarp prst="textNoShape">
              <a:avLst/>
            </a:prstTxWarp>
          </a:bodyPr>
          <a:lstStyle/>
          <a:p>
            <a:pPr algn="ctr" defTabSz="685214" fontAlgn="base">
              <a:spcBef>
                <a:spcPct val="0"/>
              </a:spcBef>
              <a:spcAft>
                <a:spcPct val="0"/>
              </a:spcAft>
            </a:pPr>
            <a:r>
              <a:rPr lang="en-US" sz="1765" b="1" dirty="0">
                <a:ln>
                  <a:solidFill>
                    <a:srgbClr val="FFFFFF">
                      <a:alpha val="0"/>
                    </a:srgbClr>
                  </a:solidFill>
                </a:ln>
                <a:solidFill>
                  <a:schemeClr val="bg1"/>
                </a:solidFill>
              </a:rPr>
              <a:t>Virtual Machine</a:t>
            </a:r>
          </a:p>
        </p:txBody>
      </p:sp>
      <p:sp>
        <p:nvSpPr>
          <p:cNvPr id="4" name="Title 3"/>
          <p:cNvSpPr>
            <a:spLocks noGrp="1"/>
          </p:cNvSpPr>
          <p:nvPr>
            <p:ph type="title"/>
            <p:custDataLst>
              <p:tags r:id="rId2"/>
            </p:custDataLst>
          </p:nvPr>
        </p:nvSpPr>
        <p:spPr/>
        <p:txBody>
          <a:bodyPr/>
          <a:lstStyle/>
          <a:p>
            <a:r>
              <a:rPr lang="en-US" dirty="0">
                <a:solidFill>
                  <a:schemeClr val="tx1"/>
                </a:solidFill>
              </a:rPr>
              <a:t>Availability &amp; Scaling</a:t>
            </a:r>
          </a:p>
        </p:txBody>
      </p:sp>
      <p:grpSp>
        <p:nvGrpSpPr>
          <p:cNvPr id="39" name="Group 38"/>
          <p:cNvGrpSpPr/>
          <p:nvPr/>
        </p:nvGrpSpPr>
        <p:grpSpPr>
          <a:xfrm>
            <a:off x="829221" y="2957328"/>
            <a:ext cx="1980287" cy="1345022"/>
            <a:chOff x="1" y="2703286"/>
            <a:chExt cx="1520439" cy="1219200"/>
          </a:xfrm>
        </p:grpSpPr>
        <p:pic>
          <p:nvPicPr>
            <p:cNvPr id="40" name="Picture 3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 y="2703286"/>
              <a:ext cx="1520439" cy="1219200"/>
            </a:xfrm>
            <a:prstGeom prst="rect">
              <a:avLst/>
            </a:prstGeom>
          </p:spPr>
        </p:pic>
        <p:sp>
          <p:nvSpPr>
            <p:cNvPr id="41" name="Freeform 6"/>
            <p:cNvSpPr>
              <a:spLocks noEditPoints="1"/>
            </p:cNvSpPr>
            <p:nvPr/>
          </p:nvSpPr>
          <p:spPr bwMode="auto">
            <a:xfrm>
              <a:off x="119095" y="3059930"/>
              <a:ext cx="1288134" cy="8331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p:spPr>
          <p:txBody>
            <a:bodyPr vert="horz" wrap="square" lIns="91427" tIns="45713" rIns="91427" bIns="45713" numCol="1" anchor="ctr" anchorCtr="0" compatLnSpc="1">
              <a:prstTxWarp prst="textNoShape">
                <a:avLst/>
              </a:prstTxWarp>
            </a:bodyPr>
            <a:lstStyle/>
            <a:p>
              <a:pPr algn="ctr">
                <a:lnSpc>
                  <a:spcPct val="90000"/>
                </a:lnSpc>
              </a:pPr>
              <a:r>
                <a:rPr lang="en-US" sz="1961" dirty="0"/>
                <a:t>SQL Server</a:t>
              </a:r>
            </a:p>
            <a:p>
              <a:pPr algn="ctr">
                <a:lnSpc>
                  <a:spcPct val="90000"/>
                </a:lnSpc>
              </a:pPr>
              <a:r>
                <a:rPr lang="en-US" sz="1961" dirty="0"/>
                <a:t>Primary </a:t>
              </a:r>
            </a:p>
          </p:txBody>
        </p:sp>
      </p:grpSp>
      <p:grpSp>
        <p:nvGrpSpPr>
          <p:cNvPr id="42" name="Group 41"/>
          <p:cNvGrpSpPr/>
          <p:nvPr/>
        </p:nvGrpSpPr>
        <p:grpSpPr>
          <a:xfrm>
            <a:off x="3516882" y="2970612"/>
            <a:ext cx="1925868" cy="1303280"/>
            <a:chOff x="1" y="2673510"/>
            <a:chExt cx="1686130" cy="1199863"/>
          </a:xfrm>
        </p:grpSpPr>
        <p:pic>
          <p:nvPicPr>
            <p:cNvPr id="43" name="Picture 4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 y="2673510"/>
              <a:ext cx="1686130" cy="1196285"/>
            </a:xfrm>
            <a:prstGeom prst="rect">
              <a:avLst/>
            </a:prstGeom>
          </p:spPr>
        </p:pic>
        <p:sp>
          <p:nvSpPr>
            <p:cNvPr id="44" name="Freeform 6"/>
            <p:cNvSpPr>
              <a:spLocks noEditPoints="1"/>
            </p:cNvSpPr>
            <p:nvPr/>
          </p:nvSpPr>
          <p:spPr bwMode="auto">
            <a:xfrm>
              <a:off x="222351" y="3040215"/>
              <a:ext cx="1288134" cy="8331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p:spPr>
          <p:txBody>
            <a:bodyPr vert="horz" wrap="square" lIns="91427" tIns="45713" rIns="91427" bIns="45713" numCol="1" anchor="ctr" anchorCtr="0" compatLnSpc="1">
              <a:prstTxWarp prst="textNoShape">
                <a:avLst/>
              </a:prstTxWarp>
            </a:bodyPr>
            <a:lstStyle/>
            <a:p>
              <a:pPr algn="ctr">
                <a:lnSpc>
                  <a:spcPct val="90000"/>
                </a:lnSpc>
              </a:pPr>
              <a:r>
                <a:rPr lang="en-US" sz="1961" dirty="0"/>
                <a:t>SQL Server</a:t>
              </a:r>
            </a:p>
            <a:p>
              <a:pPr algn="ctr">
                <a:lnSpc>
                  <a:spcPct val="90000"/>
                </a:lnSpc>
              </a:pPr>
              <a:r>
                <a:rPr lang="en-US" sz="1961" dirty="0"/>
                <a:t>Secondary </a:t>
              </a:r>
            </a:p>
          </p:txBody>
        </p:sp>
      </p:grpSp>
      <p:sp>
        <p:nvSpPr>
          <p:cNvPr id="45" name="Rectangle 44"/>
          <p:cNvSpPr/>
          <p:nvPr>
            <p:custDataLst>
              <p:tags r:id="rId3"/>
            </p:custDataLst>
          </p:nvPr>
        </p:nvSpPr>
        <p:spPr bwMode="auto">
          <a:xfrm>
            <a:off x="1042571" y="1627458"/>
            <a:ext cx="3895870" cy="463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4" tIns="34272" rIns="68544" bIns="34272" numCol="1" spcCol="0" rtlCol="0" anchor="ctr" anchorCtr="0" compatLnSpc="1">
            <a:prstTxWarp prst="textNoShape">
              <a:avLst/>
            </a:prstTxWarp>
          </a:bodyPr>
          <a:lstStyle/>
          <a:p>
            <a:pPr algn="ctr" defTabSz="685214" fontAlgn="base">
              <a:spcBef>
                <a:spcPct val="0"/>
              </a:spcBef>
              <a:spcAft>
                <a:spcPct val="0"/>
              </a:spcAft>
            </a:pPr>
            <a:r>
              <a:rPr lang="en-US" sz="4000" dirty="0">
                <a:solidFill>
                  <a:schemeClr val="tx1"/>
                </a:solidFill>
              </a:rPr>
              <a:t>Availability</a:t>
            </a:r>
            <a:r>
              <a:rPr lang="en-US" sz="3921" dirty="0">
                <a:solidFill>
                  <a:schemeClr val="tx1"/>
                </a:solidFill>
              </a:rPr>
              <a:t> Set</a:t>
            </a:r>
          </a:p>
        </p:txBody>
      </p:sp>
      <p:sp>
        <p:nvSpPr>
          <p:cNvPr id="16" name="Rectangle 15"/>
          <p:cNvSpPr/>
          <p:nvPr>
            <p:custDataLst>
              <p:tags r:id="rId4"/>
            </p:custDataLst>
          </p:nvPr>
        </p:nvSpPr>
        <p:spPr bwMode="auto">
          <a:xfrm>
            <a:off x="367865" y="5616065"/>
            <a:ext cx="5453251" cy="463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4" tIns="34272" rIns="68544" bIns="34272" numCol="1" spcCol="0" rtlCol="0" anchor="ctr" anchorCtr="0" compatLnSpc="1">
            <a:prstTxWarp prst="textNoShape">
              <a:avLst/>
            </a:prstTxWarp>
          </a:bodyPr>
          <a:lstStyle/>
          <a:p>
            <a:pPr algn="ctr" defTabSz="685214" fontAlgn="base">
              <a:spcBef>
                <a:spcPct val="0"/>
              </a:spcBef>
              <a:spcAft>
                <a:spcPct val="0"/>
              </a:spcAft>
            </a:pPr>
            <a:r>
              <a:rPr lang="en-US" sz="3137" dirty="0">
                <a:solidFill>
                  <a:schemeClr val="tx1"/>
                </a:solidFill>
              </a:rPr>
              <a:t>SLA</a:t>
            </a:r>
            <a:r>
              <a:rPr lang="en-US" sz="3137" b="1" dirty="0">
                <a:solidFill>
                  <a:schemeClr val="tx1"/>
                </a:solidFill>
              </a:rPr>
              <a:t> </a:t>
            </a:r>
            <a:r>
              <a:rPr lang="en-US" sz="3137" dirty="0">
                <a:solidFill>
                  <a:schemeClr val="tx1"/>
                </a:solidFill>
              </a:rPr>
              <a:t>99.95</a:t>
            </a:r>
          </a:p>
        </p:txBody>
      </p:sp>
      <p:sp>
        <p:nvSpPr>
          <p:cNvPr id="17" name="Left Brace 16"/>
          <p:cNvSpPr/>
          <p:nvPr/>
        </p:nvSpPr>
        <p:spPr>
          <a:xfrm rot="16200000">
            <a:off x="2802412" y="2593316"/>
            <a:ext cx="554401" cy="5483009"/>
          </a:xfrm>
          <a:prstGeom prst="leftBrac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b="1" dirty="0">
              <a:ln>
                <a:solidFill>
                  <a:sysClr val="windowText" lastClr="000000"/>
                </a:solidFill>
              </a:ln>
            </a:endParaRPr>
          </a:p>
        </p:txBody>
      </p:sp>
      <p:sp>
        <p:nvSpPr>
          <p:cNvPr id="18" name="Content Placeholder 2"/>
          <p:cNvSpPr txBox="1">
            <a:spLocks/>
          </p:cNvSpPr>
          <p:nvPr/>
        </p:nvSpPr>
        <p:spPr>
          <a:xfrm>
            <a:off x="132971" y="6097917"/>
            <a:ext cx="6612626" cy="603434"/>
          </a:xfrm>
          <a:prstGeom prst="rect">
            <a:avLst/>
          </a:prstGeom>
          <a:noFill/>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175"/>
              </a:spcBef>
              <a:buClr>
                <a:srgbClr val="505050"/>
              </a:buClr>
              <a:buNone/>
            </a:pPr>
            <a:r>
              <a:rPr lang="en-US" sz="2745" dirty="0">
                <a:solidFill>
                  <a:schemeClr val="tx1"/>
                </a:solidFill>
                <a:latin typeface="Segoe UI"/>
              </a:rPr>
              <a:t>Deploy across fault / update domains</a:t>
            </a:r>
          </a:p>
        </p:txBody>
      </p:sp>
      <p:grpSp>
        <p:nvGrpSpPr>
          <p:cNvPr id="21" name="Group 20"/>
          <p:cNvGrpSpPr/>
          <p:nvPr/>
        </p:nvGrpSpPr>
        <p:grpSpPr>
          <a:xfrm>
            <a:off x="6905491" y="2799893"/>
            <a:ext cx="1120531" cy="1458073"/>
            <a:chOff x="6845008" y="987225"/>
            <a:chExt cx="4392065" cy="5715101"/>
          </a:xfrm>
        </p:grpSpPr>
        <p:sp>
          <p:nvSpPr>
            <p:cNvPr id="22" name="Rectangle 21"/>
            <p:cNvSpPr/>
            <p:nvPr/>
          </p:nvSpPr>
          <p:spPr bwMode="auto">
            <a:xfrm>
              <a:off x="7353300" y="1397000"/>
              <a:ext cx="3517900" cy="24055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grpSp>
          <p:nvGrpSpPr>
            <p:cNvPr id="23" name="Group 22"/>
            <p:cNvGrpSpPr/>
            <p:nvPr/>
          </p:nvGrpSpPr>
          <p:grpSpPr>
            <a:xfrm>
              <a:off x="6845008" y="987225"/>
              <a:ext cx="4392065" cy="5715101"/>
              <a:chOff x="6982264" y="1006524"/>
              <a:chExt cx="4480135" cy="5829701"/>
            </a:xfrm>
          </p:grpSpPr>
          <p:pic>
            <p:nvPicPr>
              <p:cNvPr id="24" name="Picture 23"/>
              <p:cNvPicPr>
                <a:picLocks noChangeAspect="1"/>
              </p:cNvPicPr>
              <p:nvPr/>
            </p:nvPicPr>
            <p:blipFill>
              <a:blip r:embed="rId9"/>
              <a:stretch>
                <a:fillRect/>
              </a:stretch>
            </p:blipFill>
            <p:spPr>
              <a:xfrm>
                <a:off x="6982264" y="4945062"/>
                <a:ext cx="4480135" cy="1891163"/>
              </a:xfrm>
              <a:prstGeom prst="rect">
                <a:avLst/>
              </a:prstGeom>
            </p:spPr>
          </p:pic>
          <p:sp>
            <p:nvSpPr>
              <p:cNvPr id="25"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solidFill>
                    <a:schemeClr val="bg1"/>
                  </a:solidFill>
                </a:endParaRPr>
              </a:p>
            </p:txBody>
          </p:sp>
          <p:pic>
            <p:nvPicPr>
              <p:cNvPr id="26" name="Picture 25"/>
              <p:cNvPicPr>
                <a:picLocks noChangeAspect="1"/>
              </p:cNvPicPr>
              <p:nvPr/>
            </p:nvPicPr>
            <p:blipFill>
              <a:blip r:embed="rId10"/>
              <a:stretch>
                <a:fillRect/>
              </a:stretch>
            </p:blipFill>
            <p:spPr>
              <a:xfrm>
                <a:off x="7199561" y="1096580"/>
                <a:ext cx="4182165" cy="3848481"/>
              </a:xfrm>
              <a:prstGeom prst="rect">
                <a:avLst/>
              </a:prstGeom>
            </p:spPr>
          </p:pic>
        </p:grpSp>
      </p:grpSp>
      <p:grpSp>
        <p:nvGrpSpPr>
          <p:cNvPr id="27" name="Group 26"/>
          <p:cNvGrpSpPr/>
          <p:nvPr/>
        </p:nvGrpSpPr>
        <p:grpSpPr>
          <a:xfrm>
            <a:off x="6905491" y="5244087"/>
            <a:ext cx="1120531" cy="1458073"/>
            <a:chOff x="6845008" y="987225"/>
            <a:chExt cx="4392065" cy="5715101"/>
          </a:xfrm>
        </p:grpSpPr>
        <p:sp>
          <p:nvSpPr>
            <p:cNvPr id="28" name="Rectangle 27"/>
            <p:cNvSpPr/>
            <p:nvPr/>
          </p:nvSpPr>
          <p:spPr bwMode="auto">
            <a:xfrm>
              <a:off x="7353300" y="1397000"/>
              <a:ext cx="3517900" cy="24055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grpSp>
          <p:nvGrpSpPr>
            <p:cNvPr id="29" name="Group 28"/>
            <p:cNvGrpSpPr/>
            <p:nvPr/>
          </p:nvGrpSpPr>
          <p:grpSpPr>
            <a:xfrm>
              <a:off x="6845008" y="987225"/>
              <a:ext cx="4392065" cy="5715101"/>
              <a:chOff x="6982264" y="1006524"/>
              <a:chExt cx="4480135" cy="5829701"/>
            </a:xfrm>
          </p:grpSpPr>
          <p:pic>
            <p:nvPicPr>
              <p:cNvPr id="30" name="Picture 29"/>
              <p:cNvPicPr>
                <a:picLocks noChangeAspect="1"/>
              </p:cNvPicPr>
              <p:nvPr/>
            </p:nvPicPr>
            <p:blipFill>
              <a:blip r:embed="rId9"/>
              <a:stretch>
                <a:fillRect/>
              </a:stretch>
            </p:blipFill>
            <p:spPr>
              <a:xfrm>
                <a:off x="6982264" y="4945062"/>
                <a:ext cx="4480135" cy="1891163"/>
              </a:xfrm>
              <a:prstGeom prst="rect">
                <a:avLst/>
              </a:prstGeom>
            </p:spPr>
          </p:pic>
          <p:sp>
            <p:nvSpPr>
              <p:cNvPr id="32"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solidFill>
                    <a:schemeClr val="bg1"/>
                  </a:solidFill>
                </a:endParaRPr>
              </a:p>
            </p:txBody>
          </p:sp>
          <p:pic>
            <p:nvPicPr>
              <p:cNvPr id="33" name="Picture 32"/>
              <p:cNvPicPr>
                <a:picLocks noChangeAspect="1"/>
              </p:cNvPicPr>
              <p:nvPr/>
            </p:nvPicPr>
            <p:blipFill>
              <a:blip r:embed="rId10"/>
              <a:stretch>
                <a:fillRect/>
              </a:stretch>
            </p:blipFill>
            <p:spPr>
              <a:xfrm>
                <a:off x="7199561" y="1096580"/>
                <a:ext cx="4182165" cy="3848481"/>
              </a:xfrm>
              <a:prstGeom prst="rect">
                <a:avLst/>
              </a:prstGeom>
            </p:spPr>
          </p:pic>
        </p:grpSp>
      </p:grpSp>
      <p:grpSp>
        <p:nvGrpSpPr>
          <p:cNvPr id="34" name="Group 33"/>
          <p:cNvGrpSpPr/>
          <p:nvPr/>
        </p:nvGrpSpPr>
        <p:grpSpPr>
          <a:xfrm>
            <a:off x="8179534" y="5233304"/>
            <a:ext cx="1120531" cy="1458073"/>
            <a:chOff x="6845008" y="987225"/>
            <a:chExt cx="4392065" cy="5715101"/>
          </a:xfrm>
        </p:grpSpPr>
        <p:sp>
          <p:nvSpPr>
            <p:cNvPr id="35" name="Rectangle 34"/>
            <p:cNvSpPr/>
            <p:nvPr/>
          </p:nvSpPr>
          <p:spPr bwMode="auto">
            <a:xfrm>
              <a:off x="7353300" y="1397000"/>
              <a:ext cx="3517900" cy="24055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grpSp>
          <p:nvGrpSpPr>
            <p:cNvPr id="36" name="Group 35"/>
            <p:cNvGrpSpPr/>
            <p:nvPr/>
          </p:nvGrpSpPr>
          <p:grpSpPr>
            <a:xfrm>
              <a:off x="6845008" y="987225"/>
              <a:ext cx="4392065" cy="5715101"/>
              <a:chOff x="6982264" y="1006524"/>
              <a:chExt cx="4480135" cy="5829701"/>
            </a:xfrm>
          </p:grpSpPr>
          <p:pic>
            <p:nvPicPr>
              <p:cNvPr id="37" name="Picture 36"/>
              <p:cNvPicPr>
                <a:picLocks noChangeAspect="1"/>
              </p:cNvPicPr>
              <p:nvPr/>
            </p:nvPicPr>
            <p:blipFill>
              <a:blip r:embed="rId9"/>
              <a:stretch>
                <a:fillRect/>
              </a:stretch>
            </p:blipFill>
            <p:spPr>
              <a:xfrm>
                <a:off x="6982264" y="4945062"/>
                <a:ext cx="4480135" cy="1891163"/>
              </a:xfrm>
              <a:prstGeom prst="rect">
                <a:avLst/>
              </a:prstGeom>
            </p:spPr>
          </p:pic>
          <p:sp>
            <p:nvSpPr>
              <p:cNvPr id="38"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solidFill>
                    <a:schemeClr val="bg1"/>
                  </a:solidFill>
                </a:endParaRPr>
              </a:p>
            </p:txBody>
          </p:sp>
          <p:pic>
            <p:nvPicPr>
              <p:cNvPr id="46" name="Picture 45"/>
              <p:cNvPicPr>
                <a:picLocks noChangeAspect="1"/>
              </p:cNvPicPr>
              <p:nvPr/>
            </p:nvPicPr>
            <p:blipFill>
              <a:blip r:embed="rId10"/>
              <a:stretch>
                <a:fillRect/>
              </a:stretch>
            </p:blipFill>
            <p:spPr>
              <a:xfrm>
                <a:off x="7199561" y="1096580"/>
                <a:ext cx="4182165" cy="3848481"/>
              </a:xfrm>
              <a:prstGeom prst="rect">
                <a:avLst/>
              </a:prstGeom>
            </p:spPr>
          </p:pic>
        </p:grpSp>
      </p:grpSp>
      <p:grpSp>
        <p:nvGrpSpPr>
          <p:cNvPr id="47" name="Group 46"/>
          <p:cNvGrpSpPr/>
          <p:nvPr/>
        </p:nvGrpSpPr>
        <p:grpSpPr>
          <a:xfrm>
            <a:off x="10334292" y="5222521"/>
            <a:ext cx="1120531" cy="1458073"/>
            <a:chOff x="6845008" y="987225"/>
            <a:chExt cx="4392065" cy="5715101"/>
          </a:xfrm>
        </p:grpSpPr>
        <p:sp>
          <p:nvSpPr>
            <p:cNvPr id="48" name="Rectangle 47"/>
            <p:cNvSpPr/>
            <p:nvPr/>
          </p:nvSpPr>
          <p:spPr bwMode="auto">
            <a:xfrm>
              <a:off x="7353300" y="1397000"/>
              <a:ext cx="3517900" cy="24055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grpSp>
          <p:nvGrpSpPr>
            <p:cNvPr id="49" name="Group 48"/>
            <p:cNvGrpSpPr/>
            <p:nvPr/>
          </p:nvGrpSpPr>
          <p:grpSpPr>
            <a:xfrm>
              <a:off x="6845008" y="987225"/>
              <a:ext cx="4392065" cy="5715101"/>
              <a:chOff x="6982264" y="1006524"/>
              <a:chExt cx="4480135" cy="5829701"/>
            </a:xfrm>
          </p:grpSpPr>
          <p:pic>
            <p:nvPicPr>
              <p:cNvPr id="50" name="Picture 49"/>
              <p:cNvPicPr>
                <a:picLocks noChangeAspect="1"/>
              </p:cNvPicPr>
              <p:nvPr/>
            </p:nvPicPr>
            <p:blipFill>
              <a:blip r:embed="rId9"/>
              <a:stretch>
                <a:fillRect/>
              </a:stretch>
            </p:blipFill>
            <p:spPr>
              <a:xfrm>
                <a:off x="6982264" y="4945062"/>
                <a:ext cx="4480135" cy="1891163"/>
              </a:xfrm>
              <a:prstGeom prst="rect">
                <a:avLst/>
              </a:prstGeom>
            </p:spPr>
          </p:pic>
          <p:sp>
            <p:nvSpPr>
              <p:cNvPr id="5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solidFill>
                    <a:schemeClr val="bg1"/>
                  </a:solidFill>
                </a:endParaRPr>
              </a:p>
            </p:txBody>
          </p:sp>
          <p:pic>
            <p:nvPicPr>
              <p:cNvPr id="52" name="Picture 51"/>
              <p:cNvPicPr>
                <a:picLocks noChangeAspect="1"/>
              </p:cNvPicPr>
              <p:nvPr/>
            </p:nvPicPr>
            <p:blipFill>
              <a:blip r:embed="rId10"/>
              <a:stretch>
                <a:fillRect/>
              </a:stretch>
            </p:blipFill>
            <p:spPr>
              <a:xfrm>
                <a:off x="7199561" y="1096580"/>
                <a:ext cx="4182165" cy="3848481"/>
              </a:xfrm>
              <a:prstGeom prst="rect">
                <a:avLst/>
              </a:prstGeom>
            </p:spPr>
          </p:pic>
        </p:grpSp>
      </p:grpSp>
      <p:sp>
        <p:nvSpPr>
          <p:cNvPr id="53" name="TextBox 52"/>
          <p:cNvSpPr txBox="1"/>
          <p:nvPr/>
        </p:nvSpPr>
        <p:spPr>
          <a:xfrm>
            <a:off x="7225453" y="2903531"/>
            <a:ext cx="534935" cy="615522"/>
          </a:xfrm>
          <a:prstGeom prst="rect">
            <a:avLst/>
          </a:prstGeom>
          <a:noFill/>
        </p:spPr>
        <p:txBody>
          <a:bodyPr wrap="none" lIns="179285" tIns="143428" rIns="179285" bIns="143428" rtlCol="0">
            <a:spAutoFit/>
          </a:bodyPr>
          <a:lstStyle/>
          <a:p>
            <a:pPr>
              <a:lnSpc>
                <a:spcPct val="90000"/>
              </a:lnSpc>
              <a:spcAft>
                <a:spcPts val="588"/>
              </a:spcAft>
            </a:pPr>
            <a:r>
              <a:rPr lang="en-US" sz="2353" b="1" dirty="0">
                <a:solidFill>
                  <a:schemeClr val="bg1"/>
                </a:solidFill>
              </a:rPr>
              <a:t>1</a:t>
            </a:r>
          </a:p>
        </p:txBody>
      </p:sp>
      <p:sp>
        <p:nvSpPr>
          <p:cNvPr id="54" name="TextBox 53"/>
          <p:cNvSpPr txBox="1"/>
          <p:nvPr/>
        </p:nvSpPr>
        <p:spPr>
          <a:xfrm>
            <a:off x="7198289" y="5339519"/>
            <a:ext cx="534935" cy="615522"/>
          </a:xfrm>
          <a:prstGeom prst="rect">
            <a:avLst/>
          </a:prstGeom>
          <a:noFill/>
        </p:spPr>
        <p:txBody>
          <a:bodyPr wrap="none" lIns="179285" tIns="143428" rIns="179285" bIns="143428" rtlCol="0">
            <a:spAutoFit/>
          </a:bodyPr>
          <a:lstStyle/>
          <a:p>
            <a:pPr>
              <a:lnSpc>
                <a:spcPct val="90000"/>
              </a:lnSpc>
              <a:spcAft>
                <a:spcPts val="588"/>
              </a:spcAft>
            </a:pPr>
            <a:r>
              <a:rPr lang="en-US" sz="2353" b="1" dirty="0">
                <a:solidFill>
                  <a:schemeClr val="bg1"/>
                </a:solidFill>
              </a:rPr>
              <a:t>1</a:t>
            </a:r>
          </a:p>
        </p:txBody>
      </p:sp>
      <p:sp>
        <p:nvSpPr>
          <p:cNvPr id="55" name="TextBox 54"/>
          <p:cNvSpPr txBox="1"/>
          <p:nvPr/>
        </p:nvSpPr>
        <p:spPr>
          <a:xfrm>
            <a:off x="8473795" y="5360171"/>
            <a:ext cx="534935" cy="615522"/>
          </a:xfrm>
          <a:prstGeom prst="rect">
            <a:avLst/>
          </a:prstGeom>
          <a:noFill/>
        </p:spPr>
        <p:txBody>
          <a:bodyPr wrap="none" lIns="179285" tIns="143428" rIns="179285" bIns="143428" rtlCol="0">
            <a:spAutoFit/>
          </a:bodyPr>
          <a:lstStyle/>
          <a:p>
            <a:pPr>
              <a:lnSpc>
                <a:spcPct val="90000"/>
              </a:lnSpc>
              <a:spcAft>
                <a:spcPts val="588"/>
              </a:spcAft>
            </a:pPr>
            <a:r>
              <a:rPr lang="en-US" sz="2353" b="1" dirty="0">
                <a:solidFill>
                  <a:schemeClr val="bg1"/>
                </a:solidFill>
              </a:rPr>
              <a:t>2</a:t>
            </a:r>
          </a:p>
        </p:txBody>
      </p:sp>
      <p:sp>
        <p:nvSpPr>
          <p:cNvPr id="56" name="TextBox 55"/>
          <p:cNvSpPr txBox="1"/>
          <p:nvPr/>
        </p:nvSpPr>
        <p:spPr>
          <a:xfrm>
            <a:off x="10627090" y="5330706"/>
            <a:ext cx="544364" cy="615522"/>
          </a:xfrm>
          <a:prstGeom prst="rect">
            <a:avLst/>
          </a:prstGeom>
          <a:noFill/>
        </p:spPr>
        <p:txBody>
          <a:bodyPr wrap="none" lIns="179285" tIns="143428" rIns="179285" bIns="143428" rtlCol="0">
            <a:spAutoFit/>
          </a:bodyPr>
          <a:lstStyle/>
          <a:p>
            <a:pPr>
              <a:lnSpc>
                <a:spcPct val="90000"/>
              </a:lnSpc>
              <a:spcAft>
                <a:spcPts val="588"/>
              </a:spcAft>
            </a:pPr>
            <a:r>
              <a:rPr lang="en-US" sz="2353" b="1" dirty="0">
                <a:solidFill>
                  <a:schemeClr val="bg1"/>
                </a:solidFill>
              </a:rPr>
              <a:t>n</a:t>
            </a:r>
          </a:p>
        </p:txBody>
      </p:sp>
      <p:sp>
        <p:nvSpPr>
          <p:cNvPr id="57" name="Oval 56"/>
          <p:cNvSpPr/>
          <p:nvPr/>
        </p:nvSpPr>
        <p:spPr bwMode="auto">
          <a:xfrm>
            <a:off x="9488018" y="5633920"/>
            <a:ext cx="149404" cy="14940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solidFill>
              <a:ea typeface="Segoe UI" pitchFamily="34" charset="0"/>
              <a:cs typeface="Segoe UI" pitchFamily="34" charset="0"/>
            </a:endParaRPr>
          </a:p>
        </p:txBody>
      </p:sp>
      <p:sp>
        <p:nvSpPr>
          <p:cNvPr id="58" name="Oval 57"/>
          <p:cNvSpPr/>
          <p:nvPr/>
        </p:nvSpPr>
        <p:spPr bwMode="auto">
          <a:xfrm>
            <a:off x="9741908" y="5633920"/>
            <a:ext cx="149404" cy="14940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solidFill>
              <a:ea typeface="Segoe UI" pitchFamily="34" charset="0"/>
              <a:cs typeface="Segoe UI" pitchFamily="34" charset="0"/>
            </a:endParaRPr>
          </a:p>
        </p:txBody>
      </p:sp>
      <p:sp>
        <p:nvSpPr>
          <p:cNvPr id="59" name="Oval 58"/>
          <p:cNvSpPr/>
          <p:nvPr/>
        </p:nvSpPr>
        <p:spPr bwMode="auto">
          <a:xfrm>
            <a:off x="9992054" y="5635522"/>
            <a:ext cx="149404" cy="149404"/>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solidFill>
              <a:ea typeface="Segoe UI" pitchFamily="34" charset="0"/>
              <a:cs typeface="Segoe UI" pitchFamily="34" charset="0"/>
            </a:endParaRPr>
          </a:p>
        </p:txBody>
      </p:sp>
      <p:sp>
        <p:nvSpPr>
          <p:cNvPr id="60" name="Up-Down Arrow 34"/>
          <p:cNvSpPr/>
          <p:nvPr/>
        </p:nvSpPr>
        <p:spPr bwMode="auto">
          <a:xfrm>
            <a:off x="7188136" y="3807318"/>
            <a:ext cx="586469" cy="1419339"/>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solidFill>
              <a:ea typeface="Segoe UI" pitchFamily="34" charset="0"/>
              <a:cs typeface="Segoe UI" pitchFamily="34" charset="0"/>
            </a:endParaRPr>
          </a:p>
        </p:txBody>
      </p:sp>
      <p:sp>
        <p:nvSpPr>
          <p:cNvPr id="61" name="Rectangle 60"/>
          <p:cNvSpPr/>
          <p:nvPr>
            <p:custDataLst>
              <p:tags r:id="rId5"/>
            </p:custDataLst>
          </p:nvPr>
        </p:nvSpPr>
        <p:spPr bwMode="auto">
          <a:xfrm>
            <a:off x="7105914" y="1634879"/>
            <a:ext cx="3895870" cy="463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4" tIns="34272" rIns="68544" bIns="34272" numCol="1" spcCol="0" rtlCol="0" anchor="ctr" anchorCtr="0" compatLnSpc="1">
            <a:prstTxWarp prst="textNoShape">
              <a:avLst/>
            </a:prstTxWarp>
          </a:bodyPr>
          <a:lstStyle/>
          <a:p>
            <a:pPr algn="ctr" defTabSz="685214" fontAlgn="base">
              <a:spcBef>
                <a:spcPct val="0"/>
              </a:spcBef>
              <a:spcAft>
                <a:spcPct val="0"/>
              </a:spcAft>
            </a:pPr>
            <a:r>
              <a:rPr lang="en-US" sz="4000" dirty="0">
                <a:solidFill>
                  <a:schemeClr val="tx1"/>
                </a:solidFill>
              </a:rPr>
              <a:t>Scale Set</a:t>
            </a:r>
          </a:p>
        </p:txBody>
      </p:sp>
      <p:sp>
        <p:nvSpPr>
          <p:cNvPr id="2" name="TextBox 1"/>
          <p:cNvSpPr txBox="1"/>
          <p:nvPr/>
        </p:nvSpPr>
        <p:spPr>
          <a:xfrm>
            <a:off x="8473795" y="2799893"/>
            <a:ext cx="3451285" cy="1446550"/>
          </a:xfrm>
          <a:prstGeom prst="rect">
            <a:avLst/>
          </a:prstGeom>
          <a:noFill/>
        </p:spPr>
        <p:txBody>
          <a:bodyPr wrap="squar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Auto scale set of VMs</a:t>
            </a:r>
          </a:p>
          <a:p>
            <a:pPr>
              <a:lnSpc>
                <a:spcPct val="90000"/>
              </a:lnSpc>
              <a:spcAft>
                <a:spcPts val="600"/>
              </a:spcAft>
            </a:pPr>
            <a:r>
              <a:rPr lang="en-GB" sz="2400" dirty="0">
                <a:gradFill>
                  <a:gsLst>
                    <a:gs pos="2917">
                      <a:schemeClr val="tx1"/>
                    </a:gs>
                    <a:gs pos="30000">
                      <a:schemeClr val="tx1"/>
                    </a:gs>
                  </a:gsLst>
                  <a:lin ang="5400000" scaled="0"/>
                </a:gradFill>
              </a:rPr>
              <a:t>No pre-provisioning</a:t>
            </a:r>
          </a:p>
          <a:p>
            <a:pPr>
              <a:lnSpc>
                <a:spcPct val="90000"/>
              </a:lnSpc>
              <a:spcAft>
                <a:spcPts val="600"/>
              </a:spcAft>
            </a:pPr>
            <a:r>
              <a:rPr lang="en-GB" sz="2400" dirty="0">
                <a:gradFill>
                  <a:gsLst>
                    <a:gs pos="2917">
                      <a:schemeClr val="tx1"/>
                    </a:gs>
                    <a:gs pos="30000">
                      <a:schemeClr val="tx1"/>
                    </a:gs>
                  </a:gsLst>
                  <a:lin ang="5400000" scaled="0"/>
                </a:gradFill>
              </a:rPr>
              <a:t>Implicit availability set</a:t>
            </a:r>
          </a:p>
        </p:txBody>
      </p:sp>
      <p:cxnSp>
        <p:nvCxnSpPr>
          <p:cNvPr id="5" name="Straight Connector 4"/>
          <p:cNvCxnSpPr/>
          <p:nvPr/>
        </p:nvCxnSpPr>
        <p:spPr>
          <a:xfrm>
            <a:off x="6300404" y="1562100"/>
            <a:ext cx="0" cy="4985657"/>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554814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6143" y="2039171"/>
            <a:ext cx="10789700" cy="2387600"/>
          </a:xfrm>
        </p:spPr>
        <p:txBody>
          <a:bodyPr anchor="t">
            <a:noAutofit/>
          </a:bodyPr>
          <a:lstStyle/>
          <a:p>
            <a:pPr>
              <a:lnSpc>
                <a:spcPct val="100000"/>
              </a:lnSpc>
            </a:pPr>
            <a:r>
              <a:rPr lang="en-GB" sz="4800" dirty="0">
                <a:solidFill>
                  <a:schemeClr val="bg1"/>
                </a:solidFill>
                <a:latin typeface="Segoe UI Light" panose="020B0502040204020203" pitchFamily="34" charset="0"/>
                <a:cs typeface="Segoe UI Light" panose="020B0502040204020203" pitchFamily="34" charset="0"/>
              </a:rPr>
              <a:t>Platform as a Service</a:t>
            </a:r>
            <a:br>
              <a:rPr lang="en-GB" sz="5400" dirty="0">
                <a:solidFill>
                  <a:schemeClr val="bg1"/>
                </a:solidFill>
                <a:latin typeface="Segoe UI Light" panose="020B0502040204020203" pitchFamily="34" charset="0"/>
                <a:cs typeface="Segoe UI Light" panose="020B0502040204020203" pitchFamily="34" charset="0"/>
              </a:rPr>
            </a:br>
            <a:br>
              <a:rPr lang="en-GB" sz="6000" dirty="0">
                <a:solidFill>
                  <a:schemeClr val="bg1"/>
                </a:solidFill>
                <a:latin typeface="Segoe UI Light" panose="020B0502040204020203" pitchFamily="34" charset="0"/>
                <a:cs typeface="Segoe UI Light" panose="020B0502040204020203" pitchFamily="34" charset="0"/>
              </a:rPr>
            </a:br>
            <a:br>
              <a:rPr lang="en-GB" sz="6000" dirty="0">
                <a:solidFill>
                  <a:schemeClr val="bg1"/>
                </a:solidFill>
                <a:latin typeface="Segoe UI Light" panose="020B0502040204020203" pitchFamily="34" charset="0"/>
                <a:cs typeface="Segoe UI Light" panose="020B0502040204020203" pitchFamily="34" charset="0"/>
              </a:rPr>
            </a:br>
            <a:endParaRPr lang="en-GB" sz="2400" dirty="0">
              <a:solidFill>
                <a:schemeClr val="bg1"/>
              </a:solidFill>
              <a:latin typeface="Segoe UI Light" panose="020B0502040204020203" pitchFamily="34" charset="0"/>
              <a:cs typeface="Segoe UI Light" panose="020B0502040204020203" pitchFamily="34" charset="0"/>
            </a:endParaRPr>
          </a:p>
        </p:txBody>
      </p:sp>
      <p:sp>
        <p:nvSpPr>
          <p:cNvPr id="3" name="Footer Placeholder 3"/>
          <p:cNvSpPr txBox="1">
            <a:spLocks/>
          </p:cNvSpPr>
          <p:nvPr/>
        </p:nvSpPr>
        <p:spPr>
          <a:xfrm>
            <a:off x="446143" y="5047895"/>
            <a:ext cx="7681480" cy="64628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pic>
        <p:nvPicPr>
          <p:cNvPr id="4" name="Picture 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45355" y="14288"/>
            <a:ext cx="1800000" cy="1800000"/>
          </a:xfrm>
          <a:prstGeom prst="rect">
            <a:avLst/>
          </a:prstGeom>
        </p:spPr>
      </p:pic>
    </p:spTree>
    <p:extLst>
      <p:ext uri="{BB962C8B-B14F-4D97-AF65-F5344CB8AC3E}">
        <p14:creationId xmlns:p14="http://schemas.microsoft.com/office/powerpoint/2010/main" val="310272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1557" y="1286613"/>
            <a:ext cx="11653523" cy="5102935"/>
          </a:xfrm>
        </p:spPr>
        <p:txBody>
          <a:bodyPr/>
          <a:lstStyle/>
          <a:p>
            <a:r>
              <a:rPr lang="en-GB" sz="3200" dirty="0"/>
              <a:t>We provide services your application can use</a:t>
            </a:r>
          </a:p>
          <a:p>
            <a:r>
              <a:rPr lang="en-GB" sz="3200" dirty="0"/>
              <a:t>We manage, maintain, upgrade, scale and generally look after these service automatically</a:t>
            </a:r>
          </a:p>
          <a:p>
            <a:r>
              <a:rPr lang="en-GB" sz="3200" dirty="0"/>
              <a:t>You pay only for what you use</a:t>
            </a:r>
          </a:p>
          <a:p>
            <a:r>
              <a:rPr lang="en-GB" sz="3200" dirty="0"/>
              <a:t>Very much along the ideas of microservice design, serverless computing</a:t>
            </a:r>
          </a:p>
          <a:p>
            <a:r>
              <a:rPr lang="en-GB" sz="3200" dirty="0"/>
              <a:t>Popular ones:</a:t>
            </a:r>
          </a:p>
          <a:p>
            <a:pPr lvl="1"/>
            <a:r>
              <a:rPr lang="en-GB" sz="2800" dirty="0">
                <a:solidFill>
                  <a:srgbClr val="00B0F0"/>
                </a:solidFill>
              </a:rPr>
              <a:t>Azure App Services for web sites </a:t>
            </a:r>
          </a:p>
          <a:p>
            <a:pPr lvl="1"/>
            <a:r>
              <a:rPr lang="en-GB" sz="2800" dirty="0">
                <a:solidFill>
                  <a:srgbClr val="00B0F0"/>
                </a:solidFill>
              </a:rPr>
              <a:t>Azure SQL Database for SQL Server</a:t>
            </a:r>
          </a:p>
          <a:p>
            <a:pPr lvl="1"/>
            <a:r>
              <a:rPr lang="en-GB" sz="2800" dirty="0">
                <a:solidFill>
                  <a:srgbClr val="00B0F0"/>
                </a:solidFill>
              </a:rPr>
              <a:t>Azure Functions for event code</a:t>
            </a:r>
            <a:endParaRPr lang="en-GB" sz="2800" dirty="0"/>
          </a:p>
        </p:txBody>
      </p:sp>
      <p:sp>
        <p:nvSpPr>
          <p:cNvPr id="4" name="Title 3"/>
          <p:cNvSpPr>
            <a:spLocks noGrp="1"/>
          </p:cNvSpPr>
          <p:nvPr>
            <p:ph type="title"/>
          </p:nvPr>
        </p:nvSpPr>
        <p:spPr/>
        <p:txBody>
          <a:bodyPr/>
          <a:lstStyle/>
          <a:p>
            <a:r>
              <a:rPr lang="en-GB" dirty="0"/>
              <a:t>Platform as a Service</a:t>
            </a:r>
          </a:p>
        </p:txBody>
      </p:sp>
    </p:spTree>
    <p:extLst>
      <p:ext uri="{BB962C8B-B14F-4D97-AF65-F5344CB8AC3E}">
        <p14:creationId xmlns:p14="http://schemas.microsoft.com/office/powerpoint/2010/main" val="3282361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560460"/>
            <a:ext cx="4702432" cy="2459135"/>
          </a:xfrm>
        </p:spPr>
        <p:txBody>
          <a:bodyPr/>
          <a:lstStyle/>
          <a:p>
            <a:r>
              <a:rPr lang="en-GB" sz="3200" dirty="0"/>
              <a:t>Web site as a service</a:t>
            </a:r>
          </a:p>
          <a:p>
            <a:pPr lvl="1"/>
            <a:r>
              <a:rPr lang="en-GB" sz="1800" dirty="0"/>
              <a:t>+ Web APIs and more</a:t>
            </a:r>
          </a:p>
          <a:p>
            <a:r>
              <a:rPr lang="en-GB" sz="3200" dirty="0"/>
              <a:t>Auto-scale, monitoring, …</a:t>
            </a:r>
          </a:p>
          <a:p>
            <a:r>
              <a:rPr lang="en-GB" sz="3200" dirty="0"/>
              <a:t>Pay for the functionality you need</a:t>
            </a:r>
          </a:p>
        </p:txBody>
      </p:sp>
      <p:sp>
        <p:nvSpPr>
          <p:cNvPr id="3" name="Title 2"/>
          <p:cNvSpPr>
            <a:spLocks noGrp="1"/>
          </p:cNvSpPr>
          <p:nvPr>
            <p:ph type="title"/>
          </p:nvPr>
        </p:nvSpPr>
        <p:spPr/>
        <p:txBody>
          <a:bodyPr/>
          <a:lstStyle/>
          <a:p>
            <a:r>
              <a:rPr lang="en-GB" dirty="0"/>
              <a:t>Azure App Services</a:t>
            </a:r>
          </a:p>
        </p:txBody>
      </p:sp>
      <p:pic>
        <p:nvPicPr>
          <p:cNvPr id="4" name="Picture 3"/>
          <p:cNvPicPr>
            <a:picLocks noChangeAspect="1"/>
          </p:cNvPicPr>
          <p:nvPr/>
        </p:nvPicPr>
        <p:blipFill>
          <a:blip r:embed="rId2"/>
          <a:stretch>
            <a:fillRect/>
          </a:stretch>
        </p:blipFill>
        <p:spPr>
          <a:xfrm>
            <a:off x="5240592" y="1344353"/>
            <a:ext cx="2846602" cy="2003801"/>
          </a:xfrm>
          <a:prstGeom prst="rect">
            <a:avLst/>
          </a:prstGeom>
        </p:spPr>
      </p:pic>
      <p:pic>
        <p:nvPicPr>
          <p:cNvPr id="5" name="Picture 4"/>
          <p:cNvPicPr>
            <a:picLocks noChangeAspect="1"/>
          </p:cNvPicPr>
          <p:nvPr/>
        </p:nvPicPr>
        <p:blipFill>
          <a:blip r:embed="rId3"/>
          <a:stretch>
            <a:fillRect/>
          </a:stretch>
        </p:blipFill>
        <p:spPr>
          <a:xfrm>
            <a:off x="8226609" y="1344353"/>
            <a:ext cx="3621857" cy="2035929"/>
          </a:xfrm>
          <a:prstGeom prst="rect">
            <a:avLst/>
          </a:prstGeom>
        </p:spPr>
      </p:pic>
      <p:pic>
        <p:nvPicPr>
          <p:cNvPr id="6" name="Picture 5"/>
          <p:cNvPicPr>
            <a:picLocks noChangeAspect="1"/>
          </p:cNvPicPr>
          <p:nvPr/>
        </p:nvPicPr>
        <p:blipFill>
          <a:blip r:embed="rId4"/>
          <a:stretch>
            <a:fillRect/>
          </a:stretch>
        </p:blipFill>
        <p:spPr>
          <a:xfrm>
            <a:off x="505215" y="5092415"/>
            <a:ext cx="8106634" cy="1259283"/>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t="11172" b="11172"/>
          <a:stretch/>
        </p:blipFill>
        <p:spPr>
          <a:xfrm>
            <a:off x="9119136" y="3634130"/>
            <a:ext cx="2805944" cy="2916571"/>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12427" y="152951"/>
            <a:ext cx="1458418" cy="937554"/>
          </a:xfrm>
          <a:prstGeom prst="rect">
            <a:avLst/>
          </a:prstGeom>
        </p:spPr>
      </p:pic>
    </p:spTree>
    <p:extLst>
      <p:ext uri="{BB962C8B-B14F-4D97-AF65-F5344CB8AC3E}">
        <p14:creationId xmlns:p14="http://schemas.microsoft.com/office/powerpoint/2010/main" val="15394041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177"/>
            <a:ext cx="6058892" cy="4890954"/>
          </a:xfrm>
        </p:spPr>
        <p:txBody>
          <a:bodyPr/>
          <a:lstStyle/>
          <a:p>
            <a:r>
              <a:rPr lang="en-GB" dirty="0"/>
              <a:t>Database as a service</a:t>
            </a:r>
          </a:p>
          <a:p>
            <a:r>
              <a:rPr lang="en-GB" dirty="0"/>
              <a:t>Service Tiers &amp; Performance Levels to match needs</a:t>
            </a:r>
          </a:p>
          <a:p>
            <a:r>
              <a:rPr lang="en-GB" dirty="0"/>
              <a:t>Geo-replicate, restore points…</a:t>
            </a:r>
          </a:p>
          <a:p>
            <a:r>
              <a:rPr lang="en-GB" dirty="0"/>
              <a:t>Elastic pools for efficient multi-tenant </a:t>
            </a:r>
          </a:p>
        </p:txBody>
      </p:sp>
      <p:sp>
        <p:nvSpPr>
          <p:cNvPr id="3" name="Title 2"/>
          <p:cNvSpPr>
            <a:spLocks noGrp="1"/>
          </p:cNvSpPr>
          <p:nvPr>
            <p:ph type="title"/>
          </p:nvPr>
        </p:nvSpPr>
        <p:spPr/>
        <p:txBody>
          <a:bodyPr/>
          <a:lstStyle/>
          <a:p>
            <a:r>
              <a:rPr lang="en-GB" dirty="0"/>
              <a:t>SQL Database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91580" y="289511"/>
            <a:ext cx="1333500" cy="128587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4433" y="2887406"/>
            <a:ext cx="4412568" cy="2569799"/>
          </a:xfrm>
          <a:prstGeom prst="rect">
            <a:avLst/>
          </a:prstGeom>
        </p:spPr>
      </p:pic>
      <p:sp>
        <p:nvSpPr>
          <p:cNvPr id="6" name="Rectangle 5"/>
          <p:cNvSpPr/>
          <p:nvPr/>
        </p:nvSpPr>
        <p:spPr>
          <a:xfrm>
            <a:off x="7557424" y="5648934"/>
            <a:ext cx="4440629" cy="954107"/>
          </a:xfrm>
          <a:prstGeom prst="rect">
            <a:avLst/>
          </a:prstGeom>
        </p:spPr>
        <p:txBody>
          <a:bodyPr wrap="square">
            <a:spAutoFit/>
          </a:bodyPr>
          <a:lstStyle/>
          <a:p>
            <a:r>
              <a:rPr lang="en-GB" sz="1400" i="1" dirty="0"/>
              <a:t>DTU is a blended measure of CPU, memory, and data I/O and transaction log I/O in a ratio determined by an OLTP benchmark workload designed to be typical of real-world OLTP workloads</a:t>
            </a:r>
          </a:p>
        </p:txBody>
      </p:sp>
      <p:pic>
        <p:nvPicPr>
          <p:cNvPr id="8" name="Picture 7"/>
          <p:cNvPicPr>
            <a:picLocks noChangeAspect="1"/>
          </p:cNvPicPr>
          <p:nvPr/>
        </p:nvPicPr>
        <p:blipFill>
          <a:blip r:embed="rId5"/>
          <a:stretch>
            <a:fillRect/>
          </a:stretch>
        </p:blipFill>
        <p:spPr>
          <a:xfrm>
            <a:off x="6455869" y="457844"/>
            <a:ext cx="2972746" cy="2528765"/>
          </a:xfrm>
          <a:prstGeom prst="rect">
            <a:avLst/>
          </a:prstGeom>
        </p:spPr>
      </p:pic>
    </p:spTree>
    <p:extLst>
      <p:ext uri="{BB962C8B-B14F-4D97-AF65-F5344CB8AC3E}">
        <p14:creationId xmlns:p14="http://schemas.microsoft.com/office/powerpoint/2010/main" val="10437250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4350751" y="2888166"/>
            <a:ext cx="3744696" cy="3820563"/>
          </a:xfrm>
          <a:prstGeom prst="rect">
            <a:avLst/>
          </a:prstGeom>
          <a:solidFill>
            <a:srgbClr val="0078D7"/>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182880" numCol="1" rtlCol="0" anchor="t"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Scale</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313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7" name="Rectangle 6"/>
          <p:cNvSpPr/>
          <p:nvPr/>
        </p:nvSpPr>
        <p:spPr bwMode="auto">
          <a:xfrm>
            <a:off x="4547346" y="3910665"/>
            <a:ext cx="2579167" cy="2579167"/>
          </a:xfrm>
          <a:prstGeom prst="rect">
            <a:avLst/>
          </a:prstGeom>
          <a:solidFill>
            <a:schemeClr val="accent1"/>
          </a:solidFill>
          <a:ln w="28575" cap="rnd">
            <a:solidFill>
              <a:srgbClr val="00BCF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p:cNvSpPr/>
          <p:nvPr/>
        </p:nvSpPr>
        <p:spPr bwMode="auto">
          <a:xfrm>
            <a:off x="4547346" y="5166908"/>
            <a:ext cx="1322924" cy="1322924"/>
          </a:xfrm>
          <a:prstGeom prst="rect">
            <a:avLst/>
          </a:prstGeom>
          <a:solidFill>
            <a:srgbClr val="00BCF2"/>
          </a:solidFill>
          <a:ln w="285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Why the Cloud?</a:t>
            </a:r>
          </a:p>
        </p:txBody>
      </p:sp>
      <p:sp>
        <p:nvSpPr>
          <p:cNvPr id="6" name="Rectangle 5"/>
          <p:cNvSpPr/>
          <p:nvPr/>
        </p:nvSpPr>
        <p:spPr bwMode="auto">
          <a:xfrm>
            <a:off x="8244304" y="2888165"/>
            <a:ext cx="3744696" cy="3820563"/>
          </a:xfrm>
          <a:prstGeom prst="rect">
            <a:avLst/>
          </a:prstGeom>
          <a:solidFill>
            <a:srgbClr val="0078D7"/>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182880" numCol="1" rtlCol="0" anchor="t"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4313"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rPr>
              <a:t>Economics</a:t>
            </a:r>
            <a:endParaRPr kumimoji="0" lang="en-US" sz="431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2" name="Freeform 9"/>
          <p:cNvSpPr>
            <a:spLocks noChangeAspect="1"/>
          </p:cNvSpPr>
          <p:nvPr/>
        </p:nvSpPr>
        <p:spPr bwMode="black">
          <a:xfrm>
            <a:off x="10812570" y="4943980"/>
            <a:ext cx="896729" cy="1545852"/>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427"/>
          <p:cNvSpPr>
            <a:spLocks/>
          </p:cNvSpPr>
          <p:nvPr/>
        </p:nvSpPr>
        <p:spPr bwMode="auto">
          <a:xfrm>
            <a:off x="4959621" y="5359373"/>
            <a:ext cx="705658" cy="715066"/>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chemeClr val="bg1"/>
          </a:solidFill>
          <a:ln w="31750" cap="sq">
            <a:noFill/>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 name="Rectangle 3"/>
          <p:cNvSpPr/>
          <p:nvPr/>
        </p:nvSpPr>
        <p:spPr bwMode="auto">
          <a:xfrm>
            <a:off x="457200" y="2888165"/>
            <a:ext cx="3744696" cy="3820563"/>
          </a:xfrm>
          <a:prstGeom prst="rect">
            <a:avLst/>
          </a:prstGeom>
          <a:solidFill>
            <a:srgbClr val="0078D7"/>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182880" numCol="1" rtlCol="0" anchor="t"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4313"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mn-cs"/>
              </a:rPr>
              <a:t>Speed</a:t>
            </a:r>
            <a:endParaRPr kumimoji="0" lang="en-US" sz="431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8" name="Freeform 9"/>
          <p:cNvSpPr>
            <a:spLocks noChangeAspect="1"/>
          </p:cNvSpPr>
          <p:nvPr/>
        </p:nvSpPr>
        <p:spPr bwMode="black">
          <a:xfrm>
            <a:off x="8507722" y="4067859"/>
            <a:ext cx="1404956" cy="2421973"/>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chemeClr val="accent1"/>
          </a:solidFill>
          <a:ln w="28575" cap="rnd">
            <a:solidFill>
              <a:srgbClr val="00BCF2"/>
            </a:solidFill>
            <a:prstDash val="sysDash"/>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Freeform 427"/>
          <p:cNvSpPr>
            <a:spLocks/>
          </p:cNvSpPr>
          <p:nvPr/>
        </p:nvSpPr>
        <p:spPr bwMode="auto">
          <a:xfrm rot="2700000">
            <a:off x="10051978" y="5283073"/>
            <a:ext cx="566226" cy="573775"/>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00BCF2"/>
          </a:solidFill>
          <a:ln w="31750" cap="sq">
            <a:noFill/>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70"/>
          <p:cNvSpPr>
            <a:spLocks noChangeAspect="1"/>
          </p:cNvSpPr>
          <p:nvPr/>
        </p:nvSpPr>
        <p:spPr bwMode="black">
          <a:xfrm>
            <a:off x="1681816" y="4028040"/>
            <a:ext cx="1578416" cy="2277736"/>
          </a:xfrm>
          <a:custGeom>
            <a:avLst/>
            <a:gdLst>
              <a:gd name="T0" fmla="*/ 73 w 110"/>
              <a:gd name="T1" fmla="*/ 6 h 144"/>
              <a:gd name="T2" fmla="*/ 70 w 110"/>
              <a:gd name="T3" fmla="*/ 0 h 144"/>
              <a:gd name="T4" fmla="*/ 12 w 110"/>
              <a:gd name="T5" fmla="*/ 0 h 144"/>
              <a:gd name="T6" fmla="*/ 6 w 110"/>
              <a:gd name="T7" fmla="*/ 6 h 144"/>
              <a:gd name="T8" fmla="*/ 0 w 110"/>
              <a:gd name="T9" fmla="*/ 69 h 144"/>
              <a:gd name="T10" fmla="*/ 5 w 110"/>
              <a:gd name="T11" fmla="*/ 75 h 144"/>
              <a:gd name="T12" fmla="*/ 40 w 110"/>
              <a:gd name="T13" fmla="*/ 75 h 144"/>
              <a:gd name="T14" fmla="*/ 16 w 110"/>
              <a:gd name="T15" fmla="*/ 136 h 144"/>
              <a:gd name="T16" fmla="*/ 21 w 110"/>
              <a:gd name="T17" fmla="*/ 140 h 144"/>
              <a:gd name="T18" fmla="*/ 108 w 110"/>
              <a:gd name="T19" fmla="*/ 57 h 144"/>
              <a:gd name="T20" fmla="*/ 107 w 110"/>
              <a:gd name="T21" fmla="*/ 53 h 144"/>
              <a:gd name="T22" fmla="*/ 54 w 110"/>
              <a:gd name="T23" fmla="*/ 53 h 144"/>
              <a:gd name="T24" fmla="*/ 73 w 110"/>
              <a:gd name="T25" fmla="*/ 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44">
                <a:moveTo>
                  <a:pt x="73" y="6"/>
                </a:moveTo>
                <a:cubicBezTo>
                  <a:pt x="75" y="2"/>
                  <a:pt x="73" y="0"/>
                  <a:pt x="70" y="0"/>
                </a:cubicBezTo>
                <a:cubicBezTo>
                  <a:pt x="12" y="0"/>
                  <a:pt x="12" y="0"/>
                  <a:pt x="12" y="0"/>
                </a:cubicBezTo>
                <a:cubicBezTo>
                  <a:pt x="9" y="0"/>
                  <a:pt x="6" y="3"/>
                  <a:pt x="6" y="6"/>
                </a:cubicBezTo>
                <a:cubicBezTo>
                  <a:pt x="0" y="69"/>
                  <a:pt x="0" y="69"/>
                  <a:pt x="0" y="69"/>
                </a:cubicBezTo>
                <a:cubicBezTo>
                  <a:pt x="0" y="73"/>
                  <a:pt x="2" y="75"/>
                  <a:pt x="5" y="75"/>
                </a:cubicBezTo>
                <a:cubicBezTo>
                  <a:pt x="40" y="75"/>
                  <a:pt x="40" y="75"/>
                  <a:pt x="40" y="75"/>
                </a:cubicBezTo>
                <a:cubicBezTo>
                  <a:pt x="16" y="136"/>
                  <a:pt x="16" y="136"/>
                  <a:pt x="16" y="136"/>
                </a:cubicBezTo>
                <a:cubicBezTo>
                  <a:pt x="14" y="143"/>
                  <a:pt x="16" y="144"/>
                  <a:pt x="21" y="140"/>
                </a:cubicBezTo>
                <a:cubicBezTo>
                  <a:pt x="108" y="57"/>
                  <a:pt x="108" y="57"/>
                  <a:pt x="108" y="57"/>
                </a:cubicBezTo>
                <a:cubicBezTo>
                  <a:pt x="110" y="54"/>
                  <a:pt x="110" y="53"/>
                  <a:pt x="107" y="53"/>
                </a:cubicBezTo>
                <a:cubicBezTo>
                  <a:pt x="54" y="53"/>
                  <a:pt x="54" y="53"/>
                  <a:pt x="54" y="53"/>
                </a:cubicBezTo>
                <a:lnTo>
                  <a:pt x="73" y="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marL="0" marR="0" lvl="0" indent="0" algn="ctr" defTabSz="483924" rtl="0" eaLnBrk="1" fontAlgn="base" latinLnBrk="0" hangingPunct="1">
              <a:lnSpc>
                <a:spcPct val="90000"/>
              </a:lnSpc>
              <a:spcBef>
                <a:spcPct val="0"/>
              </a:spcBef>
              <a:spcAft>
                <a:spcPct val="0"/>
              </a:spcAft>
              <a:buClrTx/>
              <a:buSzTx/>
              <a:buFontTx/>
              <a:buNone/>
              <a:tabLst/>
              <a:defRPr/>
            </a:pPr>
            <a:endParaRPr kumimoji="0" lang="en-US" sz="124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p:nvSpPr>
        <p:spPr>
          <a:xfrm>
            <a:off x="794972" y="1060424"/>
            <a:ext cx="8298228" cy="1477328"/>
          </a:xfrm>
          <a:prstGeom prst="rect">
            <a:avLst/>
          </a:prstGeom>
        </p:spPr>
        <p:txBody>
          <a:bodyPr wrap="square">
            <a:spAutoFit/>
          </a:bodyPr>
          <a:lstStyle/>
          <a:p>
            <a:pPr marL="342900" marR="0" lvl="0" indent="-342900" algn="l" defTabSz="914400" rtl="0" eaLnBrk="1" fontAlgn="auto" latinLnBrk="0" hangingPunct="1">
              <a:lnSpc>
                <a:spcPct val="100000"/>
              </a:lnSpc>
              <a:spcBef>
                <a:spcPts val="1799"/>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78D7">
                    <a:lumMod val="60000"/>
                    <a:lumOff val="40000"/>
                  </a:srgbClr>
                </a:solidFill>
                <a:effectLst/>
                <a:uLnTx/>
                <a:uFillTx/>
                <a:latin typeface="Segoe UI"/>
                <a:ea typeface="+mn-ea"/>
                <a:cs typeface="+mn-cs"/>
              </a:rPr>
              <a:t>Rapidly setup environments to drive business priorities</a:t>
            </a:r>
          </a:p>
          <a:p>
            <a:pPr marL="342900" marR="0" lvl="0" indent="-342900" algn="l" defTabSz="914400" rtl="0" eaLnBrk="1" fontAlgn="auto" latinLnBrk="0" hangingPunct="1">
              <a:lnSpc>
                <a:spcPct val="100000"/>
              </a:lnSpc>
              <a:spcBef>
                <a:spcPts val="1799"/>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78D7">
                    <a:lumMod val="60000"/>
                    <a:lumOff val="40000"/>
                  </a:srgbClr>
                </a:solidFill>
                <a:effectLst/>
                <a:uLnTx/>
                <a:uFillTx/>
                <a:latin typeface="Segoe UI"/>
                <a:ea typeface="+mn-ea"/>
                <a:cs typeface="+mn-cs"/>
              </a:rPr>
              <a:t>Scale to meet peak demands </a:t>
            </a:r>
          </a:p>
          <a:p>
            <a:pPr marL="342900" marR="0" lvl="0" indent="-342900" algn="l" defTabSz="914400" rtl="0" eaLnBrk="1" fontAlgn="auto" latinLnBrk="0" hangingPunct="1">
              <a:lnSpc>
                <a:spcPct val="100000"/>
              </a:lnSpc>
              <a:spcBef>
                <a:spcPts val="1799"/>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78D7">
                    <a:lumMod val="60000"/>
                    <a:lumOff val="40000"/>
                  </a:srgbClr>
                </a:solidFill>
                <a:effectLst/>
                <a:uLnTx/>
                <a:uFillTx/>
                <a:latin typeface="Segoe UI"/>
                <a:ea typeface="+mn-ea"/>
                <a:cs typeface="+mn-cs"/>
              </a:rPr>
              <a:t>Increase efficiency and reduced cost.</a:t>
            </a:r>
          </a:p>
        </p:txBody>
      </p:sp>
    </p:spTree>
    <p:extLst>
      <p:ext uri="{BB962C8B-B14F-4D97-AF65-F5344CB8AC3E}">
        <p14:creationId xmlns:p14="http://schemas.microsoft.com/office/powerpoint/2010/main" val="596304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177"/>
            <a:ext cx="6157754" cy="4468596"/>
          </a:xfrm>
        </p:spPr>
        <p:txBody>
          <a:bodyPr/>
          <a:lstStyle/>
          <a:p>
            <a:r>
              <a:rPr lang="en-GB" dirty="0"/>
              <a:t>Process events with a serverless code architecture</a:t>
            </a:r>
          </a:p>
          <a:p>
            <a:r>
              <a:rPr lang="en-GB" dirty="0"/>
              <a:t>Event driven model</a:t>
            </a:r>
          </a:p>
          <a:p>
            <a:r>
              <a:rPr lang="en-GB" dirty="0"/>
              <a:t>Pay only for what you use</a:t>
            </a:r>
          </a:p>
          <a:p>
            <a:r>
              <a:rPr lang="en-GB" dirty="0"/>
              <a:t>JavaScript, C#, Python, PHP, Bash, Batch, and PowerShell</a:t>
            </a:r>
          </a:p>
          <a:p>
            <a:endParaRPr lang="en-GB" dirty="0"/>
          </a:p>
        </p:txBody>
      </p:sp>
      <p:sp>
        <p:nvSpPr>
          <p:cNvPr id="3" name="Title 2"/>
          <p:cNvSpPr>
            <a:spLocks noGrp="1"/>
          </p:cNvSpPr>
          <p:nvPr>
            <p:ph type="title"/>
          </p:nvPr>
        </p:nvSpPr>
        <p:spPr/>
        <p:txBody>
          <a:bodyPr/>
          <a:lstStyle/>
          <a:p>
            <a:r>
              <a:rPr lang="en-GB" dirty="0"/>
              <a:t>Azure Functions</a:t>
            </a:r>
          </a:p>
        </p:txBody>
      </p:sp>
      <p:pic>
        <p:nvPicPr>
          <p:cNvPr id="4" name="Picture 3"/>
          <p:cNvPicPr>
            <a:picLocks noChangeAspect="1"/>
          </p:cNvPicPr>
          <p:nvPr/>
        </p:nvPicPr>
        <p:blipFill>
          <a:blip r:embed="rId2"/>
          <a:stretch>
            <a:fillRect/>
          </a:stretch>
        </p:blipFill>
        <p:spPr>
          <a:xfrm>
            <a:off x="6923209" y="588805"/>
            <a:ext cx="4885190" cy="1638816"/>
          </a:xfrm>
          <a:prstGeom prst="rect">
            <a:avLst/>
          </a:prstGeom>
        </p:spPr>
      </p:pic>
      <p:pic>
        <p:nvPicPr>
          <p:cNvPr id="5" name="Picture 4"/>
          <p:cNvPicPr>
            <a:picLocks noChangeAspect="1"/>
          </p:cNvPicPr>
          <p:nvPr/>
        </p:nvPicPr>
        <p:blipFill>
          <a:blip r:embed="rId3"/>
          <a:stretch>
            <a:fillRect/>
          </a:stretch>
        </p:blipFill>
        <p:spPr>
          <a:xfrm>
            <a:off x="7126056" y="2130937"/>
            <a:ext cx="4440196" cy="1907492"/>
          </a:xfrm>
          <a:prstGeom prst="rect">
            <a:avLst/>
          </a:prstGeom>
        </p:spPr>
      </p:pic>
      <p:pic>
        <p:nvPicPr>
          <p:cNvPr id="6" name="Picture 5"/>
          <p:cNvPicPr>
            <a:picLocks noChangeAspect="1"/>
          </p:cNvPicPr>
          <p:nvPr/>
        </p:nvPicPr>
        <p:blipFill>
          <a:blip r:embed="rId4"/>
          <a:stretch>
            <a:fillRect/>
          </a:stretch>
        </p:blipFill>
        <p:spPr>
          <a:xfrm>
            <a:off x="7126056" y="4311608"/>
            <a:ext cx="4125303" cy="2013497"/>
          </a:xfrm>
          <a:prstGeom prst="rect">
            <a:avLst/>
          </a:prstGeom>
        </p:spPr>
      </p:pic>
      <p:pic>
        <p:nvPicPr>
          <p:cNvPr id="7" name="Picture 6"/>
          <p:cNvPicPr>
            <a:picLocks noChangeAspect="1"/>
          </p:cNvPicPr>
          <p:nvPr/>
        </p:nvPicPr>
        <p:blipFill>
          <a:blip r:embed="rId5"/>
          <a:stretch>
            <a:fillRect/>
          </a:stretch>
        </p:blipFill>
        <p:spPr>
          <a:xfrm>
            <a:off x="5139337" y="0"/>
            <a:ext cx="1287657" cy="1358321"/>
          </a:xfrm>
          <a:prstGeom prst="rect">
            <a:avLst/>
          </a:prstGeom>
        </p:spPr>
      </p:pic>
    </p:spTree>
    <p:extLst>
      <p:ext uri="{BB962C8B-B14F-4D97-AF65-F5344CB8AC3E}">
        <p14:creationId xmlns:p14="http://schemas.microsoft.com/office/powerpoint/2010/main" val="1004135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6143" y="2039171"/>
            <a:ext cx="10789700" cy="2387600"/>
          </a:xfrm>
        </p:spPr>
        <p:txBody>
          <a:bodyPr anchor="t">
            <a:noAutofit/>
          </a:bodyPr>
          <a:lstStyle/>
          <a:p>
            <a:pPr>
              <a:lnSpc>
                <a:spcPct val="100000"/>
              </a:lnSpc>
            </a:pPr>
            <a:r>
              <a:rPr lang="en-GB" sz="4800" dirty="0">
                <a:solidFill>
                  <a:schemeClr val="bg1"/>
                </a:solidFill>
                <a:latin typeface="Segoe UI Light" panose="020B0502040204020203" pitchFamily="34" charset="0"/>
                <a:cs typeface="Segoe UI Light" panose="020B0502040204020203" pitchFamily="34" charset="0"/>
              </a:rPr>
              <a:t>Azure Portal</a:t>
            </a:r>
            <a:br>
              <a:rPr lang="en-GB" sz="5400" dirty="0">
                <a:solidFill>
                  <a:schemeClr val="bg1"/>
                </a:solidFill>
                <a:latin typeface="Segoe UI Light" panose="020B0502040204020203" pitchFamily="34" charset="0"/>
                <a:cs typeface="Segoe UI Light" panose="020B0502040204020203" pitchFamily="34" charset="0"/>
              </a:rPr>
            </a:br>
            <a:br>
              <a:rPr lang="en-GB" sz="6000" dirty="0">
                <a:solidFill>
                  <a:schemeClr val="bg1"/>
                </a:solidFill>
                <a:latin typeface="Segoe UI Light" panose="020B0502040204020203" pitchFamily="34" charset="0"/>
                <a:cs typeface="Segoe UI Light" panose="020B0502040204020203" pitchFamily="34" charset="0"/>
              </a:rPr>
            </a:br>
            <a:br>
              <a:rPr lang="en-GB" sz="6000" dirty="0">
                <a:solidFill>
                  <a:schemeClr val="bg1"/>
                </a:solidFill>
                <a:latin typeface="Segoe UI Light" panose="020B0502040204020203" pitchFamily="34" charset="0"/>
                <a:cs typeface="Segoe UI Light" panose="020B0502040204020203" pitchFamily="34" charset="0"/>
              </a:rPr>
            </a:br>
            <a:endParaRPr lang="en-GB" sz="2400" dirty="0">
              <a:solidFill>
                <a:schemeClr val="bg1"/>
              </a:solidFill>
              <a:latin typeface="Segoe UI Light" panose="020B0502040204020203" pitchFamily="34" charset="0"/>
              <a:cs typeface="Segoe UI Light" panose="020B0502040204020203" pitchFamily="34" charset="0"/>
            </a:endParaRPr>
          </a:p>
        </p:txBody>
      </p:sp>
      <p:sp>
        <p:nvSpPr>
          <p:cNvPr id="3" name="Footer Placeholder 3"/>
          <p:cNvSpPr txBox="1">
            <a:spLocks/>
          </p:cNvSpPr>
          <p:nvPr/>
        </p:nvSpPr>
        <p:spPr>
          <a:xfrm>
            <a:off x="446143" y="5047895"/>
            <a:ext cx="7681480" cy="64628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pic>
        <p:nvPicPr>
          <p:cNvPr id="4" name="Picture 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45355" y="14288"/>
            <a:ext cx="1800000" cy="1800000"/>
          </a:xfrm>
          <a:prstGeom prst="rect">
            <a:avLst/>
          </a:prstGeom>
        </p:spPr>
      </p:pic>
    </p:spTree>
    <p:extLst>
      <p:ext uri="{BB962C8B-B14F-4D97-AF65-F5344CB8AC3E}">
        <p14:creationId xmlns:p14="http://schemas.microsoft.com/office/powerpoint/2010/main" val="3407168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12192000" cy="6604000"/>
          </a:xfrm>
          <a:prstGeom prst="rect">
            <a:avLst/>
          </a:prstGeom>
        </p:spPr>
      </p:pic>
      <p:sp>
        <p:nvSpPr>
          <p:cNvPr id="3" name="Rectangle 2"/>
          <p:cNvSpPr/>
          <p:nvPr/>
        </p:nvSpPr>
        <p:spPr bwMode="auto">
          <a:xfrm>
            <a:off x="2068033" y="292396"/>
            <a:ext cx="1552353" cy="350875"/>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p:cNvSpPr txBox="1"/>
          <p:nvPr/>
        </p:nvSpPr>
        <p:spPr>
          <a:xfrm>
            <a:off x="3503427" y="494735"/>
            <a:ext cx="4868064" cy="627864"/>
          </a:xfrm>
          <a:prstGeom prst="rect">
            <a:avLst/>
          </a:prstGeom>
          <a:solidFill>
            <a:schemeClr val="accent3"/>
          </a:solidFill>
          <a:ln>
            <a:solidFill>
              <a:srgbClr val="FF0000"/>
            </a:solidFill>
          </a:ln>
        </p:spPr>
        <p:txBody>
          <a:bodyPr wrap="none" lIns="182880" tIns="146304" rIns="182880" bIns="146304" rtlCol="0">
            <a:spAutoFit/>
          </a:bodyPr>
          <a:lstStyle/>
          <a:p>
            <a:pPr>
              <a:lnSpc>
                <a:spcPct val="90000"/>
              </a:lnSpc>
              <a:spcAft>
                <a:spcPts val="600"/>
              </a:spcAft>
            </a:pPr>
            <a:r>
              <a:rPr lang="en-GB" sz="2400" dirty="0">
                <a:solidFill>
                  <a:schemeClr val="bg1"/>
                </a:solidFill>
              </a:rPr>
              <a:t>https://azure.microsoft.com/free/</a:t>
            </a:r>
          </a:p>
        </p:txBody>
      </p:sp>
    </p:spTree>
    <p:extLst>
      <p:ext uri="{BB962C8B-B14F-4D97-AF65-F5344CB8AC3E}">
        <p14:creationId xmlns:p14="http://schemas.microsoft.com/office/powerpoint/2010/main" val="375407288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12192000" cy="6604000"/>
          </a:xfrm>
          <a:prstGeom prst="rect">
            <a:avLst/>
          </a:prstGeom>
        </p:spPr>
      </p:pic>
      <p:sp>
        <p:nvSpPr>
          <p:cNvPr id="3" name="Rectangle 2"/>
          <p:cNvSpPr/>
          <p:nvPr/>
        </p:nvSpPr>
        <p:spPr bwMode="auto">
          <a:xfrm>
            <a:off x="0" y="1047308"/>
            <a:ext cx="1552353" cy="350875"/>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 y="1398183"/>
            <a:ext cx="1552353" cy="4369980"/>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3918098" y="1275908"/>
            <a:ext cx="2371060" cy="1244008"/>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4130749" y="2206953"/>
            <a:ext cx="425302" cy="960263"/>
          </a:xfrm>
          <a:prstGeom prst="rect">
            <a:avLst/>
          </a:prstGeom>
          <a:solidFill>
            <a:schemeClr val="bg2"/>
          </a:solidFill>
        </p:spPr>
        <p:txBody>
          <a:bodyPr wrap="square" lIns="182880" tIns="146304" rIns="182880" bIns="146304" rtlCol="0">
            <a:spAutoFit/>
          </a:bodyPr>
          <a:lstStyle/>
          <a:p>
            <a:pPr algn="ctr">
              <a:lnSpc>
                <a:spcPct val="90000"/>
              </a:lnSpc>
              <a:spcAft>
                <a:spcPts val="600"/>
              </a:spcAft>
            </a:pPr>
            <a:r>
              <a:rPr lang="en-GB" sz="4800" dirty="0">
                <a:solidFill>
                  <a:srgbClr val="FF0000"/>
                </a:solidFill>
              </a:rPr>
              <a:t>1</a:t>
            </a:r>
          </a:p>
        </p:txBody>
      </p:sp>
      <p:sp>
        <p:nvSpPr>
          <p:cNvPr id="8" name="TextBox 7"/>
          <p:cNvSpPr txBox="1"/>
          <p:nvPr/>
        </p:nvSpPr>
        <p:spPr>
          <a:xfrm>
            <a:off x="1026042" y="1520458"/>
            <a:ext cx="425302" cy="960263"/>
          </a:xfrm>
          <a:prstGeom prst="rect">
            <a:avLst/>
          </a:prstGeom>
          <a:solidFill>
            <a:schemeClr val="bg2"/>
          </a:solidFill>
        </p:spPr>
        <p:txBody>
          <a:bodyPr wrap="square" lIns="182880" tIns="146304" rIns="182880" bIns="146304" rtlCol="0">
            <a:spAutoFit/>
          </a:bodyPr>
          <a:lstStyle/>
          <a:p>
            <a:pPr algn="ctr">
              <a:lnSpc>
                <a:spcPct val="90000"/>
              </a:lnSpc>
              <a:spcAft>
                <a:spcPts val="600"/>
              </a:spcAft>
            </a:pPr>
            <a:r>
              <a:rPr lang="en-GB" sz="4800" dirty="0">
                <a:solidFill>
                  <a:srgbClr val="FF0000"/>
                </a:solidFill>
              </a:rPr>
              <a:t>2</a:t>
            </a:r>
          </a:p>
        </p:txBody>
      </p:sp>
      <p:sp>
        <p:nvSpPr>
          <p:cNvPr id="9" name="TextBox 8"/>
          <p:cNvSpPr txBox="1"/>
          <p:nvPr/>
        </p:nvSpPr>
        <p:spPr>
          <a:xfrm>
            <a:off x="1026042" y="315645"/>
            <a:ext cx="425302" cy="960263"/>
          </a:xfrm>
          <a:prstGeom prst="rect">
            <a:avLst/>
          </a:prstGeom>
          <a:solidFill>
            <a:schemeClr val="bg2"/>
          </a:solidFill>
        </p:spPr>
        <p:txBody>
          <a:bodyPr wrap="square" lIns="182880" tIns="146304" rIns="182880" bIns="146304" rtlCol="0">
            <a:spAutoFit/>
          </a:bodyPr>
          <a:lstStyle/>
          <a:p>
            <a:pPr algn="ctr">
              <a:lnSpc>
                <a:spcPct val="90000"/>
              </a:lnSpc>
              <a:spcAft>
                <a:spcPts val="600"/>
              </a:spcAft>
            </a:pPr>
            <a:r>
              <a:rPr lang="en-GB" sz="4800" dirty="0">
                <a:solidFill>
                  <a:srgbClr val="FF0000"/>
                </a:solidFill>
              </a:rPr>
              <a:t>3</a:t>
            </a:r>
          </a:p>
        </p:txBody>
      </p:sp>
    </p:spTree>
    <p:extLst>
      <p:ext uri="{BB962C8B-B14F-4D97-AF65-F5344CB8AC3E}">
        <p14:creationId xmlns:p14="http://schemas.microsoft.com/office/powerpoint/2010/main" val="17590202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12192000" cy="6604000"/>
          </a:xfrm>
          <a:prstGeom prst="rect">
            <a:avLst/>
          </a:prstGeom>
        </p:spPr>
      </p:pic>
      <p:sp>
        <p:nvSpPr>
          <p:cNvPr id="3" name="TextBox 2"/>
          <p:cNvSpPr txBox="1"/>
          <p:nvPr/>
        </p:nvSpPr>
        <p:spPr>
          <a:xfrm>
            <a:off x="3522090" y="409675"/>
            <a:ext cx="5147819" cy="627864"/>
          </a:xfrm>
          <a:prstGeom prst="rect">
            <a:avLst/>
          </a:prstGeom>
          <a:solidFill>
            <a:schemeClr val="accent3"/>
          </a:solidFill>
          <a:ln>
            <a:solidFill>
              <a:srgbClr val="FF0000"/>
            </a:solidFill>
          </a:ln>
        </p:spPr>
        <p:txBody>
          <a:bodyPr wrap="none" lIns="182880" tIns="146304" rIns="182880" bIns="146304" rtlCol="0">
            <a:spAutoFit/>
          </a:bodyPr>
          <a:lstStyle/>
          <a:p>
            <a:pPr>
              <a:lnSpc>
                <a:spcPct val="90000"/>
              </a:lnSpc>
              <a:spcAft>
                <a:spcPts val="600"/>
              </a:spcAft>
            </a:pPr>
            <a:r>
              <a:rPr lang="en-GB" sz="2400" dirty="0">
                <a:solidFill>
                  <a:schemeClr val="bg1"/>
                </a:solidFill>
              </a:rPr>
              <a:t>https://azure.microsoft.com/status/</a:t>
            </a:r>
          </a:p>
        </p:txBody>
      </p:sp>
    </p:spTree>
    <p:extLst>
      <p:ext uri="{BB962C8B-B14F-4D97-AF65-F5344CB8AC3E}">
        <p14:creationId xmlns:p14="http://schemas.microsoft.com/office/powerpoint/2010/main" val="172700247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12192000" cy="6604000"/>
          </a:xfrm>
          <a:prstGeom prst="rect">
            <a:avLst/>
          </a:prstGeom>
        </p:spPr>
      </p:pic>
      <p:sp>
        <p:nvSpPr>
          <p:cNvPr id="3" name="Rectangle 2"/>
          <p:cNvSpPr/>
          <p:nvPr/>
        </p:nvSpPr>
        <p:spPr bwMode="auto">
          <a:xfrm>
            <a:off x="15948" y="1616152"/>
            <a:ext cx="360000" cy="360000"/>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0831245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12192000" cy="6604000"/>
          </a:xfrm>
          <a:prstGeom prst="rect">
            <a:avLst/>
          </a:prstGeom>
        </p:spPr>
      </p:pic>
      <p:sp>
        <p:nvSpPr>
          <p:cNvPr id="3" name="Rectangle 2"/>
          <p:cNvSpPr/>
          <p:nvPr/>
        </p:nvSpPr>
        <p:spPr bwMode="auto">
          <a:xfrm>
            <a:off x="21264" y="2876109"/>
            <a:ext cx="360000" cy="360000"/>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0790493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12192000" cy="6604000"/>
          </a:xfrm>
          <a:prstGeom prst="rect">
            <a:avLst/>
          </a:prstGeom>
        </p:spPr>
      </p:pic>
      <p:sp>
        <p:nvSpPr>
          <p:cNvPr id="3" name="Rectangle 2"/>
          <p:cNvSpPr/>
          <p:nvPr/>
        </p:nvSpPr>
        <p:spPr bwMode="auto">
          <a:xfrm>
            <a:off x="451884" y="1531089"/>
            <a:ext cx="1605516" cy="473148"/>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2163726" y="4954773"/>
            <a:ext cx="3551274" cy="1398180"/>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5800061" y="1605517"/>
            <a:ext cx="1520455" cy="4747436"/>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7565065" y="2562446"/>
            <a:ext cx="3572540" cy="2578395"/>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1589568" y="1951772"/>
            <a:ext cx="425302" cy="960263"/>
          </a:xfrm>
          <a:prstGeom prst="rect">
            <a:avLst/>
          </a:prstGeom>
          <a:solidFill>
            <a:schemeClr val="bg2"/>
          </a:solidFill>
        </p:spPr>
        <p:txBody>
          <a:bodyPr wrap="square" lIns="182880" tIns="146304" rIns="182880" bIns="146304" rtlCol="0">
            <a:spAutoFit/>
          </a:bodyPr>
          <a:lstStyle/>
          <a:p>
            <a:pPr algn="ctr">
              <a:lnSpc>
                <a:spcPct val="90000"/>
              </a:lnSpc>
              <a:spcAft>
                <a:spcPts val="600"/>
              </a:spcAft>
            </a:pPr>
            <a:r>
              <a:rPr lang="en-GB" sz="4800" dirty="0">
                <a:solidFill>
                  <a:srgbClr val="FF0000"/>
                </a:solidFill>
              </a:rPr>
              <a:t>1</a:t>
            </a:r>
          </a:p>
        </p:txBody>
      </p:sp>
      <p:sp>
        <p:nvSpPr>
          <p:cNvPr id="8" name="TextBox 7"/>
          <p:cNvSpPr txBox="1"/>
          <p:nvPr/>
        </p:nvSpPr>
        <p:spPr>
          <a:xfrm>
            <a:off x="2525233" y="4057018"/>
            <a:ext cx="425302" cy="960263"/>
          </a:xfrm>
          <a:prstGeom prst="rect">
            <a:avLst/>
          </a:prstGeom>
          <a:solidFill>
            <a:schemeClr val="bg2"/>
          </a:solidFill>
        </p:spPr>
        <p:txBody>
          <a:bodyPr wrap="square" lIns="182880" tIns="146304" rIns="182880" bIns="146304" rtlCol="0">
            <a:spAutoFit/>
          </a:bodyPr>
          <a:lstStyle/>
          <a:p>
            <a:pPr algn="ctr">
              <a:lnSpc>
                <a:spcPct val="90000"/>
              </a:lnSpc>
              <a:spcAft>
                <a:spcPts val="600"/>
              </a:spcAft>
            </a:pPr>
            <a:r>
              <a:rPr lang="en-GB" sz="4800" dirty="0">
                <a:solidFill>
                  <a:srgbClr val="FF0000"/>
                </a:solidFill>
              </a:rPr>
              <a:t>2</a:t>
            </a:r>
          </a:p>
        </p:txBody>
      </p:sp>
      <p:sp>
        <p:nvSpPr>
          <p:cNvPr id="9" name="TextBox 8"/>
          <p:cNvSpPr txBox="1"/>
          <p:nvPr/>
        </p:nvSpPr>
        <p:spPr>
          <a:xfrm>
            <a:off x="5465136" y="2562446"/>
            <a:ext cx="425302" cy="960263"/>
          </a:xfrm>
          <a:prstGeom prst="rect">
            <a:avLst/>
          </a:prstGeom>
          <a:solidFill>
            <a:schemeClr val="bg2"/>
          </a:solidFill>
        </p:spPr>
        <p:txBody>
          <a:bodyPr wrap="square" lIns="182880" tIns="146304" rIns="182880" bIns="146304" rtlCol="0">
            <a:spAutoFit/>
          </a:bodyPr>
          <a:lstStyle/>
          <a:p>
            <a:pPr algn="ctr">
              <a:lnSpc>
                <a:spcPct val="90000"/>
              </a:lnSpc>
              <a:spcAft>
                <a:spcPts val="600"/>
              </a:spcAft>
            </a:pPr>
            <a:r>
              <a:rPr lang="en-GB" sz="4800" dirty="0">
                <a:solidFill>
                  <a:srgbClr val="FF0000"/>
                </a:solidFill>
              </a:rPr>
              <a:t>3</a:t>
            </a:r>
          </a:p>
        </p:txBody>
      </p:sp>
      <p:sp>
        <p:nvSpPr>
          <p:cNvPr id="10" name="TextBox 9"/>
          <p:cNvSpPr txBox="1"/>
          <p:nvPr/>
        </p:nvSpPr>
        <p:spPr>
          <a:xfrm>
            <a:off x="10467754" y="1675326"/>
            <a:ext cx="425302" cy="960263"/>
          </a:xfrm>
          <a:prstGeom prst="rect">
            <a:avLst/>
          </a:prstGeom>
          <a:solidFill>
            <a:schemeClr val="bg2"/>
          </a:solidFill>
        </p:spPr>
        <p:txBody>
          <a:bodyPr wrap="square" lIns="182880" tIns="146304" rIns="182880" bIns="146304" rtlCol="0">
            <a:spAutoFit/>
          </a:bodyPr>
          <a:lstStyle/>
          <a:p>
            <a:pPr algn="ctr">
              <a:lnSpc>
                <a:spcPct val="90000"/>
              </a:lnSpc>
              <a:spcAft>
                <a:spcPts val="600"/>
              </a:spcAft>
            </a:pPr>
            <a:r>
              <a:rPr lang="en-GB" sz="4800" dirty="0">
                <a:solidFill>
                  <a:srgbClr val="FF0000"/>
                </a:solidFill>
              </a:rPr>
              <a:t>4</a:t>
            </a:r>
          </a:p>
        </p:txBody>
      </p:sp>
    </p:spTree>
    <p:extLst>
      <p:ext uri="{BB962C8B-B14F-4D97-AF65-F5344CB8AC3E}">
        <p14:creationId xmlns:p14="http://schemas.microsoft.com/office/powerpoint/2010/main" val="99983011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12192000" cy="6604000"/>
          </a:xfrm>
          <a:prstGeom prst="rect">
            <a:avLst/>
          </a:prstGeom>
        </p:spPr>
      </p:pic>
      <p:sp>
        <p:nvSpPr>
          <p:cNvPr id="4" name="Rectangle 3"/>
          <p:cNvSpPr/>
          <p:nvPr/>
        </p:nvSpPr>
        <p:spPr bwMode="auto">
          <a:xfrm>
            <a:off x="430618" y="1679945"/>
            <a:ext cx="1860697" cy="473148"/>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15948" y="1047312"/>
            <a:ext cx="360000" cy="360000"/>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411818" y="3565451"/>
            <a:ext cx="1860697" cy="607827"/>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4467446" y="5738037"/>
            <a:ext cx="1896140" cy="705293"/>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8181753" y="1227312"/>
            <a:ext cx="1896140" cy="2254851"/>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10186876" y="1227311"/>
            <a:ext cx="1896140" cy="5391456"/>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313660" y="320369"/>
            <a:ext cx="425302" cy="960263"/>
          </a:xfrm>
          <a:prstGeom prst="rect">
            <a:avLst/>
          </a:prstGeom>
          <a:solidFill>
            <a:schemeClr val="bg2"/>
          </a:solidFill>
        </p:spPr>
        <p:txBody>
          <a:bodyPr wrap="square" lIns="182880" tIns="146304" rIns="182880" bIns="146304" rtlCol="0">
            <a:spAutoFit/>
          </a:bodyPr>
          <a:lstStyle/>
          <a:p>
            <a:pPr algn="ctr">
              <a:lnSpc>
                <a:spcPct val="90000"/>
              </a:lnSpc>
              <a:spcAft>
                <a:spcPts val="600"/>
              </a:spcAft>
            </a:pPr>
            <a:r>
              <a:rPr lang="en-GB" sz="4800" dirty="0">
                <a:solidFill>
                  <a:srgbClr val="FF0000"/>
                </a:solidFill>
              </a:rPr>
              <a:t>1</a:t>
            </a:r>
          </a:p>
        </p:txBody>
      </p:sp>
      <p:sp>
        <p:nvSpPr>
          <p:cNvPr id="12" name="TextBox 11"/>
          <p:cNvSpPr txBox="1"/>
          <p:nvPr/>
        </p:nvSpPr>
        <p:spPr>
          <a:xfrm>
            <a:off x="1766335" y="2072274"/>
            <a:ext cx="425302" cy="960263"/>
          </a:xfrm>
          <a:prstGeom prst="rect">
            <a:avLst/>
          </a:prstGeom>
          <a:solidFill>
            <a:schemeClr val="bg2"/>
          </a:solidFill>
        </p:spPr>
        <p:txBody>
          <a:bodyPr wrap="square" lIns="182880" tIns="146304" rIns="182880" bIns="146304" rtlCol="0">
            <a:spAutoFit/>
          </a:bodyPr>
          <a:lstStyle/>
          <a:p>
            <a:pPr algn="ctr">
              <a:lnSpc>
                <a:spcPct val="90000"/>
              </a:lnSpc>
              <a:spcAft>
                <a:spcPts val="600"/>
              </a:spcAft>
            </a:pPr>
            <a:r>
              <a:rPr lang="en-GB" sz="4800" dirty="0">
                <a:solidFill>
                  <a:srgbClr val="FF0000"/>
                </a:solidFill>
              </a:rPr>
              <a:t>2</a:t>
            </a:r>
          </a:p>
        </p:txBody>
      </p:sp>
      <p:sp>
        <p:nvSpPr>
          <p:cNvPr id="13" name="TextBox 12"/>
          <p:cNvSpPr txBox="1"/>
          <p:nvPr/>
        </p:nvSpPr>
        <p:spPr>
          <a:xfrm>
            <a:off x="3514504" y="4053474"/>
            <a:ext cx="425302" cy="960263"/>
          </a:xfrm>
          <a:prstGeom prst="rect">
            <a:avLst/>
          </a:prstGeom>
          <a:solidFill>
            <a:schemeClr val="bg2"/>
          </a:solidFill>
        </p:spPr>
        <p:txBody>
          <a:bodyPr wrap="square" lIns="182880" tIns="146304" rIns="182880" bIns="146304" rtlCol="0">
            <a:spAutoFit/>
          </a:bodyPr>
          <a:lstStyle/>
          <a:p>
            <a:pPr algn="ctr">
              <a:lnSpc>
                <a:spcPct val="90000"/>
              </a:lnSpc>
              <a:spcAft>
                <a:spcPts val="600"/>
              </a:spcAft>
            </a:pPr>
            <a:r>
              <a:rPr lang="en-GB" sz="4800" dirty="0">
                <a:solidFill>
                  <a:srgbClr val="FF0000"/>
                </a:solidFill>
              </a:rPr>
              <a:t>3</a:t>
            </a:r>
          </a:p>
        </p:txBody>
      </p:sp>
      <p:sp>
        <p:nvSpPr>
          <p:cNvPr id="14" name="TextBox 13"/>
          <p:cNvSpPr txBox="1"/>
          <p:nvPr/>
        </p:nvSpPr>
        <p:spPr>
          <a:xfrm>
            <a:off x="5883349" y="4833195"/>
            <a:ext cx="425302" cy="960263"/>
          </a:xfrm>
          <a:prstGeom prst="rect">
            <a:avLst/>
          </a:prstGeom>
          <a:solidFill>
            <a:schemeClr val="bg2"/>
          </a:solidFill>
        </p:spPr>
        <p:txBody>
          <a:bodyPr wrap="square" lIns="182880" tIns="146304" rIns="182880" bIns="146304" rtlCol="0">
            <a:spAutoFit/>
          </a:bodyPr>
          <a:lstStyle/>
          <a:p>
            <a:pPr algn="ctr">
              <a:lnSpc>
                <a:spcPct val="90000"/>
              </a:lnSpc>
              <a:spcAft>
                <a:spcPts val="600"/>
              </a:spcAft>
            </a:pPr>
            <a:r>
              <a:rPr lang="en-GB" sz="4800" dirty="0">
                <a:solidFill>
                  <a:srgbClr val="FF0000"/>
                </a:solidFill>
              </a:rPr>
              <a:t>4</a:t>
            </a:r>
          </a:p>
        </p:txBody>
      </p:sp>
      <p:sp>
        <p:nvSpPr>
          <p:cNvPr id="15" name="TextBox 14"/>
          <p:cNvSpPr txBox="1"/>
          <p:nvPr/>
        </p:nvSpPr>
        <p:spPr>
          <a:xfrm>
            <a:off x="8273902" y="3398062"/>
            <a:ext cx="425302" cy="960263"/>
          </a:xfrm>
          <a:prstGeom prst="rect">
            <a:avLst/>
          </a:prstGeom>
          <a:solidFill>
            <a:schemeClr val="bg2"/>
          </a:solidFill>
        </p:spPr>
        <p:txBody>
          <a:bodyPr wrap="square" lIns="182880" tIns="146304" rIns="182880" bIns="146304" rtlCol="0">
            <a:spAutoFit/>
          </a:bodyPr>
          <a:lstStyle/>
          <a:p>
            <a:pPr algn="ctr">
              <a:lnSpc>
                <a:spcPct val="90000"/>
              </a:lnSpc>
              <a:spcAft>
                <a:spcPts val="600"/>
              </a:spcAft>
            </a:pPr>
            <a:r>
              <a:rPr lang="en-GB" sz="4800" dirty="0">
                <a:solidFill>
                  <a:srgbClr val="FF0000"/>
                </a:solidFill>
              </a:rPr>
              <a:t>5</a:t>
            </a:r>
          </a:p>
        </p:txBody>
      </p:sp>
      <p:sp>
        <p:nvSpPr>
          <p:cNvPr id="16" name="TextBox 15"/>
          <p:cNvSpPr txBox="1"/>
          <p:nvPr/>
        </p:nvSpPr>
        <p:spPr>
          <a:xfrm>
            <a:off x="9865241" y="5234489"/>
            <a:ext cx="425302" cy="960263"/>
          </a:xfrm>
          <a:prstGeom prst="rect">
            <a:avLst/>
          </a:prstGeom>
          <a:solidFill>
            <a:schemeClr val="bg2"/>
          </a:solidFill>
        </p:spPr>
        <p:txBody>
          <a:bodyPr wrap="square" lIns="182880" tIns="146304" rIns="182880" bIns="146304" rtlCol="0">
            <a:spAutoFit/>
          </a:bodyPr>
          <a:lstStyle/>
          <a:p>
            <a:pPr algn="ctr">
              <a:lnSpc>
                <a:spcPct val="90000"/>
              </a:lnSpc>
              <a:spcAft>
                <a:spcPts val="600"/>
              </a:spcAft>
            </a:pPr>
            <a:r>
              <a:rPr lang="en-GB" sz="4800" dirty="0">
                <a:solidFill>
                  <a:srgbClr val="FF0000"/>
                </a:solidFill>
              </a:rPr>
              <a:t>6</a:t>
            </a:r>
          </a:p>
        </p:txBody>
      </p:sp>
    </p:spTree>
    <p:extLst>
      <p:ext uri="{BB962C8B-B14F-4D97-AF65-F5344CB8AC3E}">
        <p14:creationId xmlns:p14="http://schemas.microsoft.com/office/powerpoint/2010/main" val="5098114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12192000" cy="6604000"/>
          </a:xfrm>
          <a:prstGeom prst="rect">
            <a:avLst/>
          </a:prstGeom>
        </p:spPr>
      </p:pic>
      <p:sp>
        <p:nvSpPr>
          <p:cNvPr id="3" name="Rectangle 2"/>
          <p:cNvSpPr/>
          <p:nvPr/>
        </p:nvSpPr>
        <p:spPr bwMode="auto">
          <a:xfrm>
            <a:off x="8511362" y="2099182"/>
            <a:ext cx="1339703" cy="2254851"/>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320546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266421" y="199340"/>
            <a:ext cx="6658660" cy="6658660"/>
            <a:chOff x="973969" y="893633"/>
            <a:chExt cx="4846320" cy="4846320"/>
          </a:xfrm>
        </p:grpSpPr>
        <p:sp>
          <p:nvSpPr>
            <p:cNvPr id="20" name="Rectangle 19"/>
            <p:cNvSpPr/>
            <p:nvPr/>
          </p:nvSpPr>
          <p:spPr bwMode="auto">
            <a:xfrm>
              <a:off x="973969" y="893633"/>
              <a:ext cx="4846320" cy="4846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Group 20"/>
            <p:cNvGrpSpPr/>
            <p:nvPr/>
          </p:nvGrpSpPr>
          <p:grpSpPr>
            <a:xfrm>
              <a:off x="1277373" y="1718452"/>
              <a:ext cx="4239513" cy="3196683"/>
              <a:chOff x="4195002" y="1782502"/>
              <a:chExt cx="4850738" cy="3657560"/>
            </a:xfrm>
          </p:grpSpPr>
          <p:sp>
            <p:nvSpPr>
              <p:cNvPr id="22" name="Freeform 21"/>
              <p:cNvSpPr>
                <a:spLocks noChangeAspect="1" noEditPoints="1"/>
              </p:cNvSpPr>
              <p:nvPr/>
            </p:nvSpPr>
            <p:spPr bwMode="black">
              <a:xfrm>
                <a:off x="4195002" y="1782502"/>
                <a:ext cx="4850738" cy="3021128"/>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 name="Freeform 23"/>
              <p:cNvSpPr>
                <a:spLocks noChangeAspect="1"/>
              </p:cNvSpPr>
              <p:nvPr/>
            </p:nvSpPr>
            <p:spPr bwMode="auto">
              <a:xfrm>
                <a:off x="6892270" y="4166400"/>
                <a:ext cx="385007" cy="1084299"/>
              </a:xfrm>
              <a:custGeom>
                <a:avLst/>
                <a:gdLst>
                  <a:gd name="connsiteX0" fmla="*/ 0 w 457195"/>
                  <a:gd name="connsiteY0" fmla="*/ 0 h 1287604"/>
                  <a:gd name="connsiteX1" fmla="*/ 38344 w 457195"/>
                  <a:gd name="connsiteY1" fmla="*/ 11903 h 1287604"/>
                  <a:gd name="connsiteX2" fmla="*/ 457195 w 457195"/>
                  <a:gd name="connsiteY2" fmla="*/ 643802 h 1287604"/>
                  <a:gd name="connsiteX3" fmla="*/ 38344 w 457195"/>
                  <a:gd name="connsiteY3" fmla="*/ 1275701 h 1287604"/>
                  <a:gd name="connsiteX4" fmla="*/ 0 w 457195"/>
                  <a:gd name="connsiteY4" fmla="*/ 1287604 h 1287604"/>
                  <a:gd name="connsiteX5" fmla="*/ 0 w 457195"/>
                  <a:gd name="connsiteY5" fmla="*/ 1089080 h 1287604"/>
                  <a:gd name="connsiteX6" fmla="*/ 52444 w 457195"/>
                  <a:gd name="connsiteY6" fmla="*/ 1060614 h 1287604"/>
                  <a:gd name="connsiteX7" fmla="*/ 274061 w 457195"/>
                  <a:gd name="connsiteY7" fmla="*/ 643802 h 1287604"/>
                  <a:gd name="connsiteX8" fmla="*/ 52444 w 457195"/>
                  <a:gd name="connsiteY8" fmla="*/ 226990 h 1287604"/>
                  <a:gd name="connsiteX9" fmla="*/ 0 w 457195"/>
                  <a:gd name="connsiteY9" fmla="*/ 198525 h 128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195" h="1287604">
                    <a:moveTo>
                      <a:pt x="0" y="0"/>
                    </a:moveTo>
                    <a:lnTo>
                      <a:pt x="38344" y="11903"/>
                    </a:lnTo>
                    <a:cubicBezTo>
                      <a:pt x="284485" y="116012"/>
                      <a:pt x="457195" y="359738"/>
                      <a:pt x="457195" y="643802"/>
                    </a:cubicBezTo>
                    <a:cubicBezTo>
                      <a:pt x="457195" y="927866"/>
                      <a:pt x="284485" y="1171592"/>
                      <a:pt x="38344" y="1275701"/>
                    </a:cubicBezTo>
                    <a:lnTo>
                      <a:pt x="0" y="1287604"/>
                    </a:lnTo>
                    <a:lnTo>
                      <a:pt x="0" y="1089080"/>
                    </a:lnTo>
                    <a:lnTo>
                      <a:pt x="52444" y="1060614"/>
                    </a:lnTo>
                    <a:cubicBezTo>
                      <a:pt x="186152" y="970283"/>
                      <a:pt x="274061" y="817308"/>
                      <a:pt x="274061" y="643802"/>
                    </a:cubicBezTo>
                    <a:cubicBezTo>
                      <a:pt x="274061" y="470296"/>
                      <a:pt x="186152" y="317322"/>
                      <a:pt x="52444" y="226990"/>
                    </a:cubicBezTo>
                    <a:lnTo>
                      <a:pt x="0" y="198525"/>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Freeform 24"/>
              <p:cNvSpPr/>
              <p:nvPr/>
            </p:nvSpPr>
            <p:spPr bwMode="auto">
              <a:xfrm>
                <a:off x="6733272" y="3977037"/>
                <a:ext cx="731512" cy="1463025"/>
              </a:xfrm>
              <a:custGeom>
                <a:avLst/>
                <a:gdLst>
                  <a:gd name="connsiteX0" fmla="*/ 0 w 868670"/>
                  <a:gd name="connsiteY0" fmla="*/ 0 h 1737340"/>
                  <a:gd name="connsiteX1" fmla="*/ 868670 w 868670"/>
                  <a:gd name="connsiteY1" fmla="*/ 868670 h 1737340"/>
                  <a:gd name="connsiteX2" fmla="*/ 0 w 868670"/>
                  <a:gd name="connsiteY2" fmla="*/ 1737340 h 1737340"/>
                  <a:gd name="connsiteX3" fmla="*/ 0 w 868670"/>
                  <a:gd name="connsiteY3" fmla="*/ 1504571 h 1737340"/>
                  <a:gd name="connsiteX4" fmla="*/ 635901 w 868670"/>
                  <a:gd name="connsiteY4" fmla="*/ 868670 h 1737340"/>
                  <a:gd name="connsiteX5" fmla="*/ 0 w 868670"/>
                  <a:gd name="connsiteY5" fmla="*/ 232769 h 173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8670" h="1737340">
                    <a:moveTo>
                      <a:pt x="0" y="0"/>
                    </a:moveTo>
                    <a:cubicBezTo>
                      <a:pt x="479753" y="0"/>
                      <a:pt x="868670" y="388917"/>
                      <a:pt x="868670" y="868670"/>
                    </a:cubicBezTo>
                    <a:cubicBezTo>
                      <a:pt x="868670" y="1348423"/>
                      <a:pt x="479753" y="1737340"/>
                      <a:pt x="0" y="1737340"/>
                    </a:cubicBezTo>
                    <a:lnTo>
                      <a:pt x="0" y="1504571"/>
                    </a:lnTo>
                    <a:cubicBezTo>
                      <a:pt x="351198" y="1504571"/>
                      <a:pt x="635901" y="1219868"/>
                      <a:pt x="635901" y="868670"/>
                    </a:cubicBezTo>
                    <a:cubicBezTo>
                      <a:pt x="635901" y="517472"/>
                      <a:pt x="351198" y="232769"/>
                      <a:pt x="0" y="23276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p:cNvSpPr>
                <a:spLocks noChangeAspect="1"/>
              </p:cNvSpPr>
              <p:nvPr/>
            </p:nvSpPr>
            <p:spPr bwMode="auto">
              <a:xfrm>
                <a:off x="6285603" y="4285037"/>
                <a:ext cx="847024" cy="84702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78D7"/>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8" name="Title 7"/>
          <p:cNvSpPr>
            <a:spLocks noGrp="1"/>
          </p:cNvSpPr>
          <p:nvPr>
            <p:ph type="title"/>
          </p:nvPr>
        </p:nvSpPr>
        <p:spPr/>
        <p:txBody>
          <a:bodyPr/>
          <a:lstStyle/>
          <a:p>
            <a:r>
              <a:rPr lang="en-US" sz="4800" dirty="0"/>
              <a:t>What is Microsoft Azure?</a:t>
            </a:r>
            <a:endParaRPr lang="en-US" dirty="0"/>
          </a:p>
        </p:txBody>
      </p:sp>
      <p:sp>
        <p:nvSpPr>
          <p:cNvPr id="5" name="Subtitle 4"/>
          <p:cNvSpPr>
            <a:spLocks noGrp="1"/>
          </p:cNvSpPr>
          <p:nvPr>
            <p:ph type="body" sz="quarter" idx="10"/>
          </p:nvPr>
        </p:nvSpPr>
        <p:spPr>
          <a:xfrm>
            <a:off x="269241" y="1189176"/>
            <a:ext cx="5062628" cy="5309146"/>
          </a:xfrm>
        </p:spPr>
        <p:txBody>
          <a:bodyPr/>
          <a:lstStyle/>
          <a:p>
            <a:pPr marL="342900" indent="-342900">
              <a:lnSpc>
                <a:spcPct val="100000"/>
              </a:lnSpc>
              <a:spcBef>
                <a:spcPts val="0"/>
              </a:spcBef>
              <a:spcAft>
                <a:spcPts val="1800"/>
              </a:spcAft>
              <a:buClr>
                <a:srgbClr val="00BCF2"/>
              </a:buClr>
              <a:buFont typeface="Wingdings" panose="05000000000000000000" pitchFamily="2" charset="2"/>
              <a:buChar char="§"/>
            </a:pPr>
            <a:r>
              <a:rPr lang="en-US" sz="2400" dirty="0">
                <a:gradFill>
                  <a:gsLst>
                    <a:gs pos="0">
                      <a:schemeClr val="tx1"/>
                    </a:gs>
                    <a:gs pos="100000">
                      <a:schemeClr val="tx1">
                        <a:alpha val="99000"/>
                      </a:schemeClr>
                    </a:gs>
                  </a:gsLst>
                  <a:lin ang="5400000" scaled="1"/>
                </a:gradFill>
                <a:latin typeface="+mn-lt"/>
              </a:rPr>
              <a:t>An open and flexible </a:t>
            </a:r>
            <a:br>
              <a:rPr lang="en-US" sz="2400" dirty="0">
                <a:gradFill>
                  <a:gsLst>
                    <a:gs pos="0">
                      <a:schemeClr val="tx1"/>
                    </a:gs>
                    <a:gs pos="100000">
                      <a:schemeClr val="tx1">
                        <a:alpha val="99000"/>
                      </a:schemeClr>
                    </a:gs>
                  </a:gsLst>
                  <a:lin ang="5400000" scaled="1"/>
                </a:gradFill>
                <a:latin typeface="+mn-lt"/>
              </a:rPr>
            </a:br>
            <a:r>
              <a:rPr lang="en-US" sz="2400" dirty="0">
                <a:gradFill>
                  <a:gsLst>
                    <a:gs pos="0">
                      <a:schemeClr val="tx1"/>
                    </a:gs>
                    <a:gs pos="100000">
                      <a:schemeClr val="tx1">
                        <a:alpha val="99000"/>
                      </a:schemeClr>
                    </a:gs>
                  </a:gsLst>
                  <a:lin ang="5400000" scaled="1"/>
                </a:gradFill>
                <a:latin typeface="+mn-lt"/>
              </a:rPr>
              <a:t>cloud platform</a:t>
            </a:r>
          </a:p>
          <a:p>
            <a:pPr marL="342900" indent="-342900">
              <a:lnSpc>
                <a:spcPct val="100000"/>
              </a:lnSpc>
              <a:spcBef>
                <a:spcPts val="0"/>
              </a:spcBef>
              <a:spcAft>
                <a:spcPts val="1800"/>
              </a:spcAft>
              <a:buClr>
                <a:srgbClr val="00BCF2"/>
              </a:buClr>
              <a:buFont typeface="Wingdings" panose="05000000000000000000" pitchFamily="2" charset="2"/>
              <a:buChar char="§"/>
            </a:pPr>
            <a:r>
              <a:rPr lang="en-US" sz="2400" dirty="0">
                <a:gradFill>
                  <a:gsLst>
                    <a:gs pos="0">
                      <a:schemeClr val="tx1"/>
                    </a:gs>
                    <a:gs pos="100000">
                      <a:schemeClr val="tx1">
                        <a:alpha val="99000"/>
                      </a:schemeClr>
                    </a:gs>
                  </a:gsLst>
                  <a:lin ang="5400000" scaled="1"/>
                </a:gradFill>
                <a:latin typeface="+mn-lt"/>
              </a:rPr>
              <a:t>Rapidly build, deploy </a:t>
            </a:r>
            <a:br>
              <a:rPr lang="en-US" sz="2400" dirty="0">
                <a:gradFill>
                  <a:gsLst>
                    <a:gs pos="0">
                      <a:schemeClr val="tx1"/>
                    </a:gs>
                    <a:gs pos="100000">
                      <a:schemeClr val="tx1">
                        <a:alpha val="99000"/>
                      </a:schemeClr>
                    </a:gs>
                  </a:gsLst>
                  <a:lin ang="5400000" scaled="1"/>
                </a:gradFill>
                <a:latin typeface="+mn-lt"/>
              </a:rPr>
            </a:br>
            <a:r>
              <a:rPr lang="en-US" sz="2400" dirty="0">
                <a:gradFill>
                  <a:gsLst>
                    <a:gs pos="0">
                      <a:schemeClr val="tx1"/>
                    </a:gs>
                    <a:gs pos="100000">
                      <a:schemeClr val="tx1">
                        <a:alpha val="99000"/>
                      </a:schemeClr>
                    </a:gs>
                  </a:gsLst>
                  <a:lin ang="5400000" scaled="1"/>
                </a:gradFill>
                <a:latin typeface="+mn-lt"/>
              </a:rPr>
              <a:t>and manage secure </a:t>
            </a:r>
            <a:br>
              <a:rPr lang="en-US" sz="2400" dirty="0">
                <a:gradFill>
                  <a:gsLst>
                    <a:gs pos="0">
                      <a:schemeClr val="tx1"/>
                    </a:gs>
                    <a:gs pos="100000">
                      <a:schemeClr val="tx1">
                        <a:alpha val="99000"/>
                      </a:schemeClr>
                    </a:gs>
                  </a:gsLst>
                  <a:lin ang="5400000" scaled="1"/>
                </a:gradFill>
                <a:latin typeface="+mn-lt"/>
              </a:rPr>
            </a:br>
            <a:r>
              <a:rPr lang="en-US" sz="2400" dirty="0">
                <a:gradFill>
                  <a:gsLst>
                    <a:gs pos="0">
                      <a:schemeClr val="tx1"/>
                    </a:gs>
                    <a:gs pos="100000">
                      <a:schemeClr val="tx1">
                        <a:alpha val="99000"/>
                      </a:schemeClr>
                    </a:gs>
                  </a:gsLst>
                  <a:lin ang="5400000" scaled="1"/>
                </a:gradFill>
                <a:latin typeface="+mn-lt"/>
              </a:rPr>
              <a:t>applications to scale</a:t>
            </a:r>
          </a:p>
          <a:p>
            <a:pPr marL="342900" indent="-342900">
              <a:lnSpc>
                <a:spcPct val="100000"/>
              </a:lnSpc>
              <a:spcBef>
                <a:spcPts val="0"/>
              </a:spcBef>
              <a:spcAft>
                <a:spcPts val="1800"/>
              </a:spcAft>
              <a:buClr>
                <a:srgbClr val="00BCF2"/>
              </a:buClr>
              <a:buFont typeface="Wingdings" panose="05000000000000000000" pitchFamily="2" charset="2"/>
              <a:buChar char="§"/>
            </a:pPr>
            <a:r>
              <a:rPr lang="en-US" sz="2400" dirty="0">
                <a:gradFill>
                  <a:gsLst>
                    <a:gs pos="0">
                      <a:schemeClr val="tx1"/>
                    </a:gs>
                    <a:gs pos="100000">
                      <a:schemeClr val="tx1">
                        <a:alpha val="99000"/>
                      </a:schemeClr>
                    </a:gs>
                  </a:gsLst>
                  <a:lin ang="5400000" scaled="1"/>
                </a:gradFill>
                <a:latin typeface="+mn-lt"/>
              </a:rPr>
              <a:t>Leverage current skills and the world’s most popular languages, tools, and frameworks</a:t>
            </a:r>
          </a:p>
          <a:p>
            <a:pPr marL="342900" indent="-342900">
              <a:lnSpc>
                <a:spcPct val="100000"/>
              </a:lnSpc>
              <a:spcBef>
                <a:spcPts val="0"/>
              </a:spcBef>
              <a:spcAft>
                <a:spcPts val="1800"/>
              </a:spcAft>
              <a:buClr>
                <a:srgbClr val="00BCF2"/>
              </a:buClr>
              <a:buFont typeface="Wingdings" panose="05000000000000000000" pitchFamily="2" charset="2"/>
              <a:buChar char="§"/>
            </a:pPr>
            <a:r>
              <a:rPr lang="en-US" sz="2400" dirty="0">
                <a:gradFill>
                  <a:gsLst>
                    <a:gs pos="0">
                      <a:schemeClr val="tx1"/>
                    </a:gs>
                    <a:gs pos="100000">
                      <a:schemeClr val="tx1">
                        <a:alpha val="99000"/>
                      </a:schemeClr>
                    </a:gs>
                  </a:gsLst>
                  <a:lin ang="5400000" scaled="1"/>
                </a:gradFill>
                <a:latin typeface="+mn-lt"/>
              </a:rPr>
              <a:t>Deploy applications on our secure and reliable global datacenter network or your own </a:t>
            </a:r>
            <a:r>
              <a:rPr lang="en-US" sz="2400" dirty="0" err="1">
                <a:gradFill>
                  <a:gsLst>
                    <a:gs pos="0">
                      <a:schemeClr val="tx1"/>
                    </a:gs>
                    <a:gs pos="100000">
                      <a:schemeClr val="tx1">
                        <a:alpha val="99000"/>
                      </a:schemeClr>
                    </a:gs>
                  </a:gsLst>
                  <a:lin ang="5400000" scaled="1"/>
                </a:gradFill>
                <a:latin typeface="+mn-lt"/>
              </a:rPr>
              <a:t>on-premise</a:t>
            </a:r>
            <a:r>
              <a:rPr lang="en-US" sz="2400" dirty="0">
                <a:gradFill>
                  <a:gsLst>
                    <a:gs pos="0">
                      <a:schemeClr val="tx1"/>
                    </a:gs>
                    <a:gs pos="100000">
                      <a:schemeClr val="tx1">
                        <a:alpha val="99000"/>
                      </a:schemeClr>
                    </a:gs>
                  </a:gsLst>
                  <a:lin ang="5400000" scaled="1"/>
                </a:gradFill>
                <a:latin typeface="+mn-lt"/>
              </a:rPr>
              <a:t> datacenter</a:t>
            </a:r>
          </a:p>
        </p:txBody>
      </p:sp>
      <p:pic>
        <p:nvPicPr>
          <p:cNvPr id="9" name="Picture 8"/>
          <p:cNvPicPr>
            <a:picLocks noChangeAspect="1"/>
          </p:cNvPicPr>
          <p:nvPr/>
        </p:nvPicPr>
        <p:blipFill rotWithShape="1">
          <a:blip r:embed="rId3"/>
          <a:srcRect l="12369" t="7028" r="76431" b="78556"/>
          <a:stretch/>
        </p:blipFill>
        <p:spPr>
          <a:xfrm>
            <a:off x="7263795" y="3267782"/>
            <a:ext cx="450851" cy="444501"/>
          </a:xfrm>
          <a:prstGeom prst="rect">
            <a:avLst/>
          </a:prstGeom>
          <a:noFill/>
          <a:ln>
            <a:noFill/>
          </a:ln>
        </p:spPr>
      </p:pic>
      <p:pic>
        <p:nvPicPr>
          <p:cNvPr id="49" name="Picture 48"/>
          <p:cNvPicPr>
            <a:picLocks noChangeAspect="1"/>
          </p:cNvPicPr>
          <p:nvPr/>
        </p:nvPicPr>
        <p:blipFill rotWithShape="1">
          <a:blip r:embed="rId3"/>
          <a:srcRect l="40921" t="10941" r="47879" b="74643"/>
          <a:stretch/>
        </p:blipFill>
        <p:spPr>
          <a:xfrm>
            <a:off x="6713094" y="3928367"/>
            <a:ext cx="450851" cy="444501"/>
          </a:xfrm>
          <a:prstGeom prst="rect">
            <a:avLst/>
          </a:prstGeom>
          <a:noFill/>
          <a:ln>
            <a:noFill/>
          </a:ln>
        </p:spPr>
      </p:pic>
      <p:pic>
        <p:nvPicPr>
          <p:cNvPr id="50" name="Picture 49"/>
          <p:cNvPicPr>
            <a:picLocks noChangeAspect="1"/>
          </p:cNvPicPr>
          <p:nvPr/>
        </p:nvPicPr>
        <p:blipFill rotWithShape="1">
          <a:blip r:embed="rId3"/>
          <a:srcRect l="25751" t="47135" r="65068" b="41048"/>
          <a:stretch/>
        </p:blipFill>
        <p:spPr>
          <a:xfrm>
            <a:off x="9886951" y="3082046"/>
            <a:ext cx="369570" cy="364365"/>
          </a:xfrm>
          <a:prstGeom prst="rect">
            <a:avLst/>
          </a:prstGeom>
          <a:noFill/>
          <a:ln>
            <a:noFill/>
          </a:ln>
        </p:spPr>
      </p:pic>
      <p:pic>
        <p:nvPicPr>
          <p:cNvPr id="51" name="Picture 50"/>
          <p:cNvPicPr>
            <a:picLocks noChangeAspect="1"/>
          </p:cNvPicPr>
          <p:nvPr/>
        </p:nvPicPr>
        <p:blipFill rotWithShape="1">
          <a:blip r:embed="rId3"/>
          <a:srcRect l="41183" t="63337" r="48787" b="23753"/>
          <a:stretch/>
        </p:blipFill>
        <p:spPr>
          <a:xfrm>
            <a:off x="6598921" y="3160487"/>
            <a:ext cx="403740" cy="398054"/>
          </a:xfrm>
          <a:prstGeom prst="rect">
            <a:avLst/>
          </a:prstGeom>
          <a:noFill/>
          <a:ln>
            <a:noFill/>
          </a:ln>
        </p:spPr>
      </p:pic>
      <p:pic>
        <p:nvPicPr>
          <p:cNvPr id="52" name="Picture 51"/>
          <p:cNvPicPr>
            <a:picLocks noChangeAspect="1"/>
          </p:cNvPicPr>
          <p:nvPr/>
        </p:nvPicPr>
        <p:blipFill rotWithShape="1">
          <a:blip r:embed="rId3"/>
          <a:srcRect l="53983" t="54353" r="34817" b="31231"/>
          <a:stretch/>
        </p:blipFill>
        <p:spPr>
          <a:xfrm>
            <a:off x="10462908" y="3619359"/>
            <a:ext cx="450851" cy="444501"/>
          </a:xfrm>
          <a:prstGeom prst="rect">
            <a:avLst/>
          </a:prstGeom>
          <a:noFill/>
          <a:ln>
            <a:noFill/>
          </a:ln>
        </p:spPr>
      </p:pic>
      <p:pic>
        <p:nvPicPr>
          <p:cNvPr id="53" name="Picture 52"/>
          <p:cNvPicPr>
            <a:picLocks noChangeAspect="1"/>
          </p:cNvPicPr>
          <p:nvPr/>
        </p:nvPicPr>
        <p:blipFill rotWithShape="1">
          <a:blip r:embed="rId3"/>
          <a:srcRect l="56633" t="77833" r="32167" b="7751"/>
          <a:stretch/>
        </p:blipFill>
        <p:spPr>
          <a:xfrm>
            <a:off x="7333913" y="3949929"/>
            <a:ext cx="450851" cy="444501"/>
          </a:xfrm>
          <a:prstGeom prst="rect">
            <a:avLst/>
          </a:prstGeom>
          <a:noFill/>
          <a:ln>
            <a:noFill/>
          </a:ln>
        </p:spPr>
      </p:pic>
      <p:pic>
        <p:nvPicPr>
          <p:cNvPr id="54" name="Picture 53"/>
          <p:cNvPicPr>
            <a:picLocks noChangeAspect="1"/>
          </p:cNvPicPr>
          <p:nvPr/>
        </p:nvPicPr>
        <p:blipFill rotWithShape="1">
          <a:blip r:embed="rId3"/>
          <a:srcRect l="53371" t="23217" r="31256" b="56997"/>
          <a:stretch/>
        </p:blipFill>
        <p:spPr>
          <a:xfrm>
            <a:off x="9300344" y="1958005"/>
            <a:ext cx="618814" cy="610098"/>
          </a:xfrm>
          <a:prstGeom prst="rect">
            <a:avLst/>
          </a:prstGeom>
          <a:noFill/>
          <a:ln>
            <a:noFill/>
          </a:ln>
        </p:spPr>
      </p:pic>
      <p:pic>
        <p:nvPicPr>
          <p:cNvPr id="55" name="Picture 54"/>
          <p:cNvPicPr>
            <a:picLocks noChangeAspect="1"/>
          </p:cNvPicPr>
          <p:nvPr/>
        </p:nvPicPr>
        <p:blipFill rotWithShape="1">
          <a:blip r:embed="rId3"/>
          <a:srcRect l="21661" t="24433" r="65356" b="58859"/>
          <a:stretch/>
        </p:blipFill>
        <p:spPr>
          <a:xfrm>
            <a:off x="8430943" y="2526030"/>
            <a:ext cx="522557" cy="515197"/>
          </a:xfrm>
          <a:prstGeom prst="rect">
            <a:avLst/>
          </a:prstGeom>
          <a:noFill/>
          <a:ln>
            <a:noFill/>
          </a:ln>
        </p:spPr>
      </p:pic>
      <p:pic>
        <p:nvPicPr>
          <p:cNvPr id="56" name="Picture 55"/>
          <p:cNvPicPr>
            <a:picLocks noChangeAspect="1"/>
          </p:cNvPicPr>
          <p:nvPr/>
        </p:nvPicPr>
        <p:blipFill rotWithShape="1">
          <a:blip r:embed="rId3"/>
          <a:srcRect l="73989" t="45548" r="12571" b="37153"/>
          <a:stretch/>
        </p:blipFill>
        <p:spPr>
          <a:xfrm>
            <a:off x="9079230" y="3158480"/>
            <a:ext cx="541030" cy="533410"/>
          </a:xfrm>
          <a:prstGeom prst="rect">
            <a:avLst/>
          </a:prstGeom>
          <a:noFill/>
          <a:ln>
            <a:noFill/>
          </a:ln>
        </p:spPr>
      </p:pic>
      <p:pic>
        <p:nvPicPr>
          <p:cNvPr id="57" name="Picture 56"/>
          <p:cNvPicPr>
            <a:picLocks noChangeAspect="1"/>
          </p:cNvPicPr>
          <p:nvPr/>
        </p:nvPicPr>
        <p:blipFill rotWithShape="1">
          <a:blip r:embed="rId3"/>
          <a:srcRect l="73631" t="6804" r="9228" b="71134"/>
          <a:stretch/>
        </p:blipFill>
        <p:spPr>
          <a:xfrm>
            <a:off x="7538604" y="2427099"/>
            <a:ext cx="689996" cy="680277"/>
          </a:xfrm>
          <a:prstGeom prst="rect">
            <a:avLst/>
          </a:prstGeom>
          <a:noFill/>
          <a:ln>
            <a:noFill/>
          </a:ln>
        </p:spPr>
      </p:pic>
      <p:pic>
        <p:nvPicPr>
          <p:cNvPr id="58" name="Picture 57"/>
          <p:cNvPicPr>
            <a:picLocks noChangeAspect="1"/>
          </p:cNvPicPr>
          <p:nvPr/>
        </p:nvPicPr>
        <p:blipFill rotWithShape="1">
          <a:blip r:embed="rId3"/>
          <a:srcRect l="5352" t="32211" r="82192" b="51759"/>
          <a:stretch/>
        </p:blipFill>
        <p:spPr>
          <a:xfrm>
            <a:off x="9806917" y="3949929"/>
            <a:ext cx="501378" cy="494316"/>
          </a:xfrm>
          <a:prstGeom prst="rect">
            <a:avLst/>
          </a:prstGeom>
          <a:noFill/>
          <a:ln>
            <a:noFill/>
          </a:ln>
        </p:spPr>
      </p:pic>
      <p:pic>
        <p:nvPicPr>
          <p:cNvPr id="59" name="Picture 58"/>
          <p:cNvPicPr>
            <a:picLocks noChangeAspect="1"/>
          </p:cNvPicPr>
          <p:nvPr/>
        </p:nvPicPr>
        <p:blipFill rotWithShape="1">
          <a:blip r:embed="rId3"/>
          <a:srcRect l="7659" t="54296" r="81264" b="31449"/>
          <a:stretch/>
        </p:blipFill>
        <p:spPr>
          <a:xfrm>
            <a:off x="7994885" y="3443822"/>
            <a:ext cx="445870" cy="439590"/>
          </a:xfrm>
          <a:prstGeom prst="rect">
            <a:avLst/>
          </a:prstGeom>
          <a:noFill/>
          <a:ln>
            <a:noFill/>
          </a:ln>
        </p:spPr>
      </p:pic>
    </p:spTree>
    <p:extLst>
      <p:ext uri="{BB962C8B-B14F-4D97-AF65-F5344CB8AC3E}">
        <p14:creationId xmlns:p14="http://schemas.microsoft.com/office/powerpoint/2010/main" val="427274944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12192000" cy="6604000"/>
          </a:xfrm>
          <a:prstGeom prst="rect">
            <a:avLst/>
          </a:prstGeom>
        </p:spPr>
      </p:pic>
      <p:sp>
        <p:nvSpPr>
          <p:cNvPr id="3" name="Rectangle 2"/>
          <p:cNvSpPr/>
          <p:nvPr/>
        </p:nvSpPr>
        <p:spPr bwMode="auto">
          <a:xfrm>
            <a:off x="10116879" y="1227311"/>
            <a:ext cx="1966137" cy="5391456"/>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8608948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12192000" cy="6604000"/>
          </a:xfrm>
          <a:prstGeom prst="rect">
            <a:avLst/>
          </a:prstGeom>
        </p:spPr>
      </p:pic>
      <p:sp>
        <p:nvSpPr>
          <p:cNvPr id="3" name="Rectangle 2"/>
          <p:cNvSpPr/>
          <p:nvPr/>
        </p:nvSpPr>
        <p:spPr bwMode="auto">
          <a:xfrm>
            <a:off x="8383772" y="1227311"/>
            <a:ext cx="3699244" cy="5391456"/>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1141469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12192000" cy="6604000"/>
          </a:xfrm>
          <a:prstGeom prst="rect">
            <a:avLst/>
          </a:prstGeom>
        </p:spPr>
      </p:pic>
      <p:sp>
        <p:nvSpPr>
          <p:cNvPr id="3" name="Rectangle 2"/>
          <p:cNvSpPr/>
          <p:nvPr/>
        </p:nvSpPr>
        <p:spPr bwMode="auto">
          <a:xfrm>
            <a:off x="4126316" y="1333637"/>
            <a:ext cx="1110219" cy="893884"/>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7872521" y="943776"/>
            <a:ext cx="2364859" cy="659968"/>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5023884" y="2138536"/>
            <a:ext cx="425302" cy="960263"/>
          </a:xfrm>
          <a:prstGeom prst="rect">
            <a:avLst/>
          </a:prstGeom>
          <a:solidFill>
            <a:schemeClr val="bg2"/>
          </a:solidFill>
        </p:spPr>
        <p:txBody>
          <a:bodyPr wrap="square" lIns="182880" tIns="146304" rIns="182880" bIns="146304" rtlCol="0">
            <a:spAutoFit/>
          </a:bodyPr>
          <a:lstStyle/>
          <a:p>
            <a:pPr algn="ctr">
              <a:lnSpc>
                <a:spcPct val="90000"/>
              </a:lnSpc>
              <a:spcAft>
                <a:spcPts val="600"/>
              </a:spcAft>
            </a:pPr>
            <a:r>
              <a:rPr lang="en-GB" sz="4800" dirty="0">
                <a:solidFill>
                  <a:srgbClr val="FF0000"/>
                </a:solidFill>
              </a:rPr>
              <a:t>1</a:t>
            </a:r>
          </a:p>
        </p:txBody>
      </p:sp>
      <p:sp>
        <p:nvSpPr>
          <p:cNvPr id="6" name="TextBox 5"/>
          <p:cNvSpPr txBox="1"/>
          <p:nvPr/>
        </p:nvSpPr>
        <p:spPr>
          <a:xfrm>
            <a:off x="10152321" y="1514759"/>
            <a:ext cx="425302" cy="960263"/>
          </a:xfrm>
          <a:prstGeom prst="rect">
            <a:avLst/>
          </a:prstGeom>
          <a:solidFill>
            <a:schemeClr val="bg2"/>
          </a:solidFill>
        </p:spPr>
        <p:txBody>
          <a:bodyPr wrap="square" lIns="182880" tIns="146304" rIns="182880" bIns="146304" rtlCol="0">
            <a:spAutoFit/>
          </a:bodyPr>
          <a:lstStyle/>
          <a:p>
            <a:pPr algn="ctr">
              <a:lnSpc>
                <a:spcPct val="90000"/>
              </a:lnSpc>
              <a:spcAft>
                <a:spcPts val="600"/>
              </a:spcAft>
            </a:pPr>
            <a:r>
              <a:rPr lang="en-GB" sz="4800" dirty="0">
                <a:solidFill>
                  <a:srgbClr val="FF0000"/>
                </a:solidFill>
              </a:rPr>
              <a:t>2</a:t>
            </a:r>
          </a:p>
        </p:txBody>
      </p:sp>
    </p:spTree>
    <p:extLst>
      <p:ext uri="{BB962C8B-B14F-4D97-AF65-F5344CB8AC3E}">
        <p14:creationId xmlns:p14="http://schemas.microsoft.com/office/powerpoint/2010/main" val="133512648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12192000" cy="6604000"/>
          </a:xfrm>
          <a:prstGeom prst="rect">
            <a:avLst/>
          </a:prstGeom>
        </p:spPr>
      </p:pic>
    </p:spTree>
    <p:extLst>
      <p:ext uri="{BB962C8B-B14F-4D97-AF65-F5344CB8AC3E}">
        <p14:creationId xmlns:p14="http://schemas.microsoft.com/office/powerpoint/2010/main" val="360057144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12192000" cy="6604000"/>
          </a:xfrm>
          <a:prstGeom prst="rect">
            <a:avLst/>
          </a:prstGeom>
        </p:spPr>
      </p:pic>
    </p:spTree>
    <p:extLst>
      <p:ext uri="{BB962C8B-B14F-4D97-AF65-F5344CB8AC3E}">
        <p14:creationId xmlns:p14="http://schemas.microsoft.com/office/powerpoint/2010/main" val="202021983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12192000" cy="6604000"/>
          </a:xfrm>
          <a:prstGeom prst="rect">
            <a:avLst/>
          </a:prstGeom>
        </p:spPr>
      </p:pic>
    </p:spTree>
    <p:extLst>
      <p:ext uri="{BB962C8B-B14F-4D97-AF65-F5344CB8AC3E}">
        <p14:creationId xmlns:p14="http://schemas.microsoft.com/office/powerpoint/2010/main" val="110400327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12192000" cy="6604000"/>
          </a:xfrm>
          <a:prstGeom prst="rect">
            <a:avLst/>
          </a:prstGeom>
        </p:spPr>
      </p:pic>
      <p:sp>
        <p:nvSpPr>
          <p:cNvPr id="3" name="Rectangle 2"/>
          <p:cNvSpPr/>
          <p:nvPr/>
        </p:nvSpPr>
        <p:spPr bwMode="auto">
          <a:xfrm>
            <a:off x="2184991" y="1641980"/>
            <a:ext cx="6943060" cy="978945"/>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2184991" y="2790298"/>
            <a:ext cx="6943060" cy="893884"/>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9067799" y="1538472"/>
            <a:ext cx="425302" cy="960263"/>
          </a:xfrm>
          <a:prstGeom prst="rect">
            <a:avLst/>
          </a:prstGeom>
          <a:solidFill>
            <a:schemeClr val="bg2"/>
          </a:solidFill>
        </p:spPr>
        <p:txBody>
          <a:bodyPr wrap="square" lIns="182880" tIns="146304" rIns="182880" bIns="146304" rtlCol="0">
            <a:spAutoFit/>
          </a:bodyPr>
          <a:lstStyle/>
          <a:p>
            <a:pPr algn="ctr">
              <a:lnSpc>
                <a:spcPct val="90000"/>
              </a:lnSpc>
              <a:spcAft>
                <a:spcPts val="600"/>
              </a:spcAft>
            </a:pPr>
            <a:r>
              <a:rPr lang="en-GB" sz="4800" dirty="0">
                <a:solidFill>
                  <a:srgbClr val="FF0000"/>
                </a:solidFill>
              </a:rPr>
              <a:t>1</a:t>
            </a:r>
          </a:p>
        </p:txBody>
      </p:sp>
      <p:sp>
        <p:nvSpPr>
          <p:cNvPr id="6" name="TextBox 5"/>
          <p:cNvSpPr txBox="1"/>
          <p:nvPr/>
        </p:nvSpPr>
        <p:spPr>
          <a:xfrm>
            <a:off x="9067799" y="2893292"/>
            <a:ext cx="425302" cy="960263"/>
          </a:xfrm>
          <a:prstGeom prst="rect">
            <a:avLst/>
          </a:prstGeom>
          <a:solidFill>
            <a:schemeClr val="bg2"/>
          </a:solidFill>
        </p:spPr>
        <p:txBody>
          <a:bodyPr wrap="square" lIns="182880" tIns="146304" rIns="182880" bIns="146304" rtlCol="0">
            <a:spAutoFit/>
          </a:bodyPr>
          <a:lstStyle/>
          <a:p>
            <a:pPr algn="ctr">
              <a:lnSpc>
                <a:spcPct val="90000"/>
              </a:lnSpc>
              <a:spcAft>
                <a:spcPts val="600"/>
              </a:spcAft>
            </a:pPr>
            <a:r>
              <a:rPr lang="en-GB" sz="4800" dirty="0">
                <a:solidFill>
                  <a:srgbClr val="FF0000"/>
                </a:solidFill>
              </a:rPr>
              <a:t>2</a:t>
            </a:r>
          </a:p>
        </p:txBody>
      </p:sp>
    </p:spTree>
    <p:extLst>
      <p:ext uri="{BB962C8B-B14F-4D97-AF65-F5344CB8AC3E}">
        <p14:creationId xmlns:p14="http://schemas.microsoft.com/office/powerpoint/2010/main" val="366833290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6143" y="2039171"/>
            <a:ext cx="10789700" cy="2387600"/>
          </a:xfrm>
        </p:spPr>
        <p:txBody>
          <a:bodyPr anchor="t">
            <a:noAutofit/>
          </a:bodyPr>
          <a:lstStyle/>
          <a:p>
            <a:pPr>
              <a:lnSpc>
                <a:spcPct val="100000"/>
              </a:lnSpc>
            </a:pPr>
            <a:r>
              <a:rPr lang="en-GB" sz="4800" dirty="0">
                <a:solidFill>
                  <a:schemeClr val="bg1"/>
                </a:solidFill>
                <a:latin typeface="Segoe UI Light" panose="020B0502040204020203" pitchFamily="34" charset="0"/>
                <a:cs typeface="Segoe UI Light" panose="020B0502040204020203" pitchFamily="34" charset="0"/>
              </a:rPr>
              <a:t>Summary</a:t>
            </a:r>
            <a:endParaRPr lang="en-GB" sz="2400" dirty="0">
              <a:solidFill>
                <a:schemeClr val="bg1"/>
              </a:solidFill>
              <a:latin typeface="Segoe UI Light" panose="020B0502040204020203" pitchFamily="34" charset="0"/>
              <a:cs typeface="Segoe UI Light" panose="020B0502040204020203" pitchFamily="34" charset="0"/>
            </a:endParaRPr>
          </a:p>
        </p:txBody>
      </p:sp>
      <p:sp>
        <p:nvSpPr>
          <p:cNvPr id="3" name="Footer Placeholder 3"/>
          <p:cNvSpPr txBox="1">
            <a:spLocks/>
          </p:cNvSpPr>
          <p:nvPr/>
        </p:nvSpPr>
        <p:spPr>
          <a:xfrm>
            <a:off x="446143" y="5047895"/>
            <a:ext cx="7681480" cy="64628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pic>
        <p:nvPicPr>
          <p:cNvPr id="4" name="Picture 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45355" y="14288"/>
            <a:ext cx="1800000" cy="1800000"/>
          </a:xfrm>
          <a:prstGeom prst="rect">
            <a:avLst/>
          </a:prstGeom>
        </p:spPr>
      </p:pic>
    </p:spTree>
    <p:extLst>
      <p:ext uri="{BB962C8B-B14F-4D97-AF65-F5344CB8AC3E}">
        <p14:creationId xmlns:p14="http://schemas.microsoft.com/office/powerpoint/2010/main" val="3076466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Useful resources</a:t>
            </a:r>
          </a:p>
        </p:txBody>
      </p:sp>
      <p:sp>
        <p:nvSpPr>
          <p:cNvPr id="3" name="Text Placeholder 2"/>
          <p:cNvSpPr>
            <a:spLocks noGrp="1"/>
          </p:cNvSpPr>
          <p:nvPr>
            <p:ph type="body" sz="quarter" idx="10"/>
          </p:nvPr>
        </p:nvSpPr>
        <p:spPr>
          <a:xfrm>
            <a:off x="269240" y="1598480"/>
            <a:ext cx="11653523" cy="3416320"/>
          </a:xfrm>
        </p:spPr>
        <p:txBody>
          <a:bodyPr/>
          <a:lstStyle/>
          <a:p>
            <a:r>
              <a:rPr lang="en-GB" sz="2800" dirty="0">
                <a:hlinkClick r:id="rId2"/>
              </a:rPr>
              <a:t>azure.microsoft.com</a:t>
            </a:r>
            <a:r>
              <a:rPr lang="en-GB" sz="2800" dirty="0"/>
              <a:t> is your starting place</a:t>
            </a:r>
          </a:p>
          <a:p>
            <a:r>
              <a:rPr lang="en-GB" sz="2800" dirty="0">
                <a:hlinkClick r:id="rId3"/>
              </a:rPr>
              <a:t>azure.microsoft.com/free</a:t>
            </a:r>
            <a:r>
              <a:rPr lang="en-GB" sz="2800" dirty="0"/>
              <a:t> for your free trial</a:t>
            </a:r>
          </a:p>
          <a:p>
            <a:endParaRPr lang="en-GB" sz="2800" dirty="0"/>
          </a:p>
          <a:p>
            <a:r>
              <a:rPr lang="en-GB" sz="2800" dirty="0">
                <a:hlinkClick r:id="rId4"/>
              </a:rPr>
              <a:t>channel9.msdn.com/shows/</a:t>
            </a:r>
            <a:r>
              <a:rPr lang="en-GB" sz="2800" dirty="0" err="1">
                <a:hlinkClick r:id="rId4"/>
              </a:rPr>
              <a:t>Cloud+Cover</a:t>
            </a:r>
            <a:r>
              <a:rPr lang="en-GB" sz="2800" dirty="0"/>
              <a:t>  &amp;</a:t>
            </a:r>
          </a:p>
          <a:p>
            <a:r>
              <a:rPr lang="en-GB" sz="2800" dirty="0">
                <a:hlinkClick r:id="rId5"/>
              </a:rPr>
              <a:t>channel9.msdn.com/Shows/Azure-Friday</a:t>
            </a:r>
            <a:r>
              <a:rPr lang="en-GB" sz="2800" dirty="0"/>
              <a:t> for great videos</a:t>
            </a:r>
          </a:p>
          <a:p>
            <a:endParaRPr lang="en-GB" sz="2800" dirty="0"/>
          </a:p>
          <a:p>
            <a:r>
              <a:rPr lang="en-GB" sz="2800" dirty="0">
                <a:hlinkClick r:id="rId6"/>
              </a:rPr>
              <a:t>azure.microsoft.com/blog</a:t>
            </a:r>
            <a:r>
              <a:rPr lang="en-GB" sz="2800" dirty="0"/>
              <a:t> for latest news</a:t>
            </a:r>
          </a:p>
        </p:txBody>
      </p:sp>
    </p:spTree>
    <p:extLst>
      <p:ext uri="{BB962C8B-B14F-4D97-AF65-F5344CB8AC3E}">
        <p14:creationId xmlns:p14="http://schemas.microsoft.com/office/powerpoint/2010/main" val="4027128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6143" y="2039171"/>
            <a:ext cx="10789700" cy="2387600"/>
          </a:xfrm>
        </p:spPr>
        <p:txBody>
          <a:bodyPr anchor="t">
            <a:noAutofit/>
          </a:bodyPr>
          <a:lstStyle/>
          <a:p>
            <a:pPr>
              <a:lnSpc>
                <a:spcPct val="100000"/>
              </a:lnSpc>
            </a:pPr>
            <a:r>
              <a:rPr lang="en-GB" sz="4800" dirty="0">
                <a:solidFill>
                  <a:schemeClr val="bg1"/>
                </a:solidFill>
                <a:latin typeface="Segoe UI Light" panose="020B0502040204020203" pitchFamily="34" charset="0"/>
                <a:cs typeface="Segoe UI Light" panose="020B0502040204020203" pitchFamily="34" charset="0"/>
              </a:rPr>
              <a:t>Thank you</a:t>
            </a:r>
            <a:endParaRPr lang="en-GB" sz="2400" dirty="0">
              <a:solidFill>
                <a:schemeClr val="bg1"/>
              </a:solidFill>
              <a:latin typeface="Segoe UI Light" panose="020B0502040204020203" pitchFamily="34" charset="0"/>
              <a:cs typeface="Segoe UI Light" panose="020B0502040204020203" pitchFamily="34" charset="0"/>
            </a:endParaRPr>
          </a:p>
        </p:txBody>
      </p:sp>
      <p:sp>
        <p:nvSpPr>
          <p:cNvPr id="3" name="Footer Placeholder 3"/>
          <p:cNvSpPr txBox="1">
            <a:spLocks/>
          </p:cNvSpPr>
          <p:nvPr/>
        </p:nvSpPr>
        <p:spPr>
          <a:xfrm>
            <a:off x="446143" y="5047895"/>
            <a:ext cx="7681480" cy="64628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pic>
        <p:nvPicPr>
          <p:cNvPr id="4" name="Picture 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45355" y="14288"/>
            <a:ext cx="1800000" cy="1800000"/>
          </a:xfrm>
          <a:prstGeom prst="rect">
            <a:avLst/>
          </a:prstGeom>
        </p:spPr>
      </p:pic>
    </p:spTree>
    <p:extLst>
      <p:ext uri="{BB962C8B-B14F-4D97-AF65-F5344CB8AC3E}">
        <p14:creationId xmlns:p14="http://schemas.microsoft.com/office/powerpoint/2010/main" val="10415624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0" y="487"/>
            <a:ext cx="12192000" cy="6934130"/>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78" name="Rectangle 77"/>
          <p:cNvSpPr/>
          <p:nvPr/>
        </p:nvSpPr>
        <p:spPr bwMode="auto">
          <a:xfrm>
            <a:off x="124771" y="91137"/>
            <a:ext cx="11877497" cy="437753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dirty="0">
                <a:ln>
                  <a:noFill/>
                </a:ln>
                <a:solidFill>
                  <a:srgbClr val="FFFF00"/>
                </a:solidFill>
                <a:effectLst/>
                <a:uLnTx/>
                <a:uFillTx/>
                <a:latin typeface="Segoe UI"/>
                <a:ea typeface="Segoe UI" pitchFamily="34" charset="0"/>
                <a:cs typeface="Segoe UI" pitchFamily="34" charset="0"/>
              </a:rPr>
              <a:t>Platform Services</a:t>
            </a:r>
          </a:p>
        </p:txBody>
      </p:sp>
      <p:sp>
        <p:nvSpPr>
          <p:cNvPr id="75" name="Rectangle 74"/>
          <p:cNvSpPr/>
          <p:nvPr/>
        </p:nvSpPr>
        <p:spPr bwMode="auto">
          <a:xfrm>
            <a:off x="348143" y="522379"/>
            <a:ext cx="1517289" cy="3896966"/>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Security &amp; Management</a:t>
            </a:r>
          </a:p>
        </p:txBody>
      </p:sp>
      <p:sp>
        <p:nvSpPr>
          <p:cNvPr id="87" name="Rectangle 86"/>
          <p:cNvSpPr/>
          <p:nvPr/>
        </p:nvSpPr>
        <p:spPr bwMode="auto">
          <a:xfrm>
            <a:off x="0" y="4468669"/>
            <a:ext cx="12192000" cy="2404834"/>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dirty="0">
                <a:ln>
                  <a:noFill/>
                </a:ln>
                <a:solidFill>
                  <a:srgbClr val="FFFF00"/>
                </a:solidFill>
                <a:effectLst/>
                <a:uLnTx/>
                <a:uFillTx/>
                <a:latin typeface="Segoe UI"/>
                <a:ea typeface="Segoe UI" pitchFamily="34" charset="0"/>
                <a:cs typeface="Segoe UI" pitchFamily="34" charset="0"/>
              </a:rPr>
              <a:t>Infrastructure Services</a:t>
            </a:r>
          </a:p>
        </p:txBody>
      </p:sp>
      <p:sp>
        <p:nvSpPr>
          <p:cNvPr id="31" name="Rectangle 30"/>
          <p:cNvSpPr/>
          <p:nvPr/>
        </p:nvSpPr>
        <p:spPr bwMode="auto">
          <a:xfrm>
            <a:off x="124771" y="4834576"/>
            <a:ext cx="2577487" cy="77387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a:t>
            </a:r>
          </a:p>
        </p:txBody>
      </p:sp>
      <p:sp>
        <p:nvSpPr>
          <p:cNvPr id="32" name="Rectangle 31"/>
          <p:cNvSpPr/>
          <p:nvPr/>
        </p:nvSpPr>
        <p:spPr bwMode="auto">
          <a:xfrm>
            <a:off x="2879912" y="4834576"/>
            <a:ext cx="2835269" cy="77427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sp>
        <p:nvSpPr>
          <p:cNvPr id="56" name="Rectangle 55"/>
          <p:cNvSpPr/>
          <p:nvPr/>
        </p:nvSpPr>
        <p:spPr bwMode="auto">
          <a:xfrm>
            <a:off x="-140398" y="5735057"/>
            <a:ext cx="12393406" cy="1075843"/>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Datacenter Infrastructure (38 Regions)</a:t>
            </a:r>
          </a:p>
        </p:txBody>
      </p:sp>
      <p:grpSp>
        <p:nvGrpSpPr>
          <p:cNvPr id="5" name="Group 4"/>
          <p:cNvGrpSpPr/>
          <p:nvPr/>
        </p:nvGrpSpPr>
        <p:grpSpPr>
          <a:xfrm>
            <a:off x="-246426" y="6169666"/>
            <a:ext cx="12602556" cy="764951"/>
            <a:chOff x="-224921" y="6392494"/>
            <a:chExt cx="12855263" cy="780290"/>
          </a:xfrm>
        </p:grpSpPr>
        <p:pic>
          <p:nvPicPr>
            <p:cNvPr id="3" name="Picture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385697" y="6392494"/>
              <a:ext cx="780290" cy="780290"/>
            </a:xfrm>
            <a:prstGeom prst="rect">
              <a:avLst/>
            </a:prstGeom>
          </p:spPr>
        </p:pic>
        <p:pic>
          <p:nvPicPr>
            <p:cNvPr id="45" name="Picture 4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191006" y="6392494"/>
              <a:ext cx="780290" cy="780290"/>
            </a:xfrm>
            <a:prstGeom prst="rect">
              <a:avLst/>
            </a:prstGeom>
          </p:spPr>
        </p:pic>
        <p:pic>
          <p:nvPicPr>
            <p:cNvPr id="46" name="Picture 4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996315" y="6392494"/>
              <a:ext cx="780290" cy="780290"/>
            </a:xfrm>
            <a:prstGeom prst="rect">
              <a:avLst/>
            </a:prstGeom>
          </p:spPr>
        </p:pic>
        <p:pic>
          <p:nvPicPr>
            <p:cNvPr id="47" name="Picture 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96962" y="6392494"/>
              <a:ext cx="780290" cy="780290"/>
            </a:xfrm>
            <a:prstGeom prst="rect">
              <a:avLst/>
            </a:prstGeom>
          </p:spPr>
        </p:pic>
        <p:pic>
          <p:nvPicPr>
            <p:cNvPr id="48" name="Picture 4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602271" y="6392494"/>
              <a:ext cx="780290" cy="780290"/>
            </a:xfrm>
            <a:prstGeom prst="rect">
              <a:avLst/>
            </a:prstGeom>
          </p:spPr>
        </p:pic>
        <p:pic>
          <p:nvPicPr>
            <p:cNvPr id="49" name="Picture 4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407580" y="6392494"/>
              <a:ext cx="780290" cy="780290"/>
            </a:xfrm>
            <a:prstGeom prst="rect">
              <a:avLst/>
            </a:prstGeom>
          </p:spPr>
        </p:pic>
        <p:pic>
          <p:nvPicPr>
            <p:cNvPr id="50" name="Picture 4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212889" y="6392494"/>
              <a:ext cx="780290" cy="780290"/>
            </a:xfrm>
            <a:prstGeom prst="rect">
              <a:avLst/>
            </a:prstGeom>
          </p:spPr>
        </p:pic>
        <p:pic>
          <p:nvPicPr>
            <p:cNvPr id="51" name="Picture 5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018198" y="6392494"/>
              <a:ext cx="780290" cy="780290"/>
            </a:xfrm>
            <a:prstGeom prst="rect">
              <a:avLst/>
            </a:prstGeom>
          </p:spPr>
        </p:pic>
        <p:pic>
          <p:nvPicPr>
            <p:cNvPr id="52" name="Picture 5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823507" y="6392494"/>
              <a:ext cx="780290" cy="780290"/>
            </a:xfrm>
            <a:prstGeom prst="rect">
              <a:avLst/>
            </a:prstGeom>
          </p:spPr>
        </p:pic>
        <p:pic>
          <p:nvPicPr>
            <p:cNvPr id="53" name="Picture 5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628816" y="6392494"/>
              <a:ext cx="780290" cy="780290"/>
            </a:xfrm>
            <a:prstGeom prst="rect">
              <a:avLst/>
            </a:prstGeom>
          </p:spPr>
        </p:pic>
        <p:pic>
          <p:nvPicPr>
            <p:cNvPr id="54" name="Picture 5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434125" y="6392494"/>
              <a:ext cx="780290" cy="780290"/>
            </a:xfrm>
            <a:prstGeom prst="rect">
              <a:avLst/>
            </a:prstGeom>
          </p:spPr>
        </p:pic>
        <p:pic>
          <p:nvPicPr>
            <p:cNvPr id="55" name="Picture 5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39434" y="6392494"/>
              <a:ext cx="780290" cy="780290"/>
            </a:xfrm>
            <a:prstGeom prst="rect">
              <a:avLst/>
            </a:prstGeom>
          </p:spPr>
        </p:pic>
        <p:pic>
          <p:nvPicPr>
            <p:cNvPr id="57" name="Picture 5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044743" y="6392494"/>
              <a:ext cx="780290" cy="780290"/>
            </a:xfrm>
            <a:prstGeom prst="rect">
              <a:avLst/>
            </a:prstGeom>
          </p:spPr>
        </p:pic>
        <p:pic>
          <p:nvPicPr>
            <p:cNvPr id="58" name="Picture 5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850052" y="6392494"/>
              <a:ext cx="780290" cy="780290"/>
            </a:xfrm>
            <a:prstGeom prst="rect">
              <a:avLst/>
            </a:prstGeom>
          </p:spPr>
        </p:pic>
        <p:pic>
          <p:nvPicPr>
            <p:cNvPr id="59" name="Picture 5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24921" y="6392494"/>
              <a:ext cx="780290" cy="780290"/>
            </a:xfrm>
            <a:prstGeom prst="rect">
              <a:avLst/>
            </a:prstGeom>
          </p:spPr>
        </p:pic>
        <p:pic>
          <p:nvPicPr>
            <p:cNvPr id="60" name="Picture 5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80388" y="6392494"/>
              <a:ext cx="780290" cy="780290"/>
            </a:xfrm>
            <a:prstGeom prst="rect">
              <a:avLst/>
            </a:prstGeom>
          </p:spPr>
        </p:pic>
      </p:grpSp>
      <p:grpSp>
        <p:nvGrpSpPr>
          <p:cNvPr id="143" name="Group 142"/>
          <p:cNvGrpSpPr/>
          <p:nvPr/>
        </p:nvGrpSpPr>
        <p:grpSpPr>
          <a:xfrm>
            <a:off x="4185429" y="523890"/>
            <a:ext cx="3613920" cy="1403307"/>
            <a:chOff x="5259761" y="1539578"/>
            <a:chExt cx="3686387" cy="1431446"/>
          </a:xfrm>
        </p:grpSpPr>
        <p:sp>
          <p:nvSpPr>
            <p:cNvPr id="41" name="Rectangle 40"/>
            <p:cNvSpPr/>
            <p:nvPr/>
          </p:nvSpPr>
          <p:spPr bwMode="auto">
            <a:xfrm>
              <a:off x="5259761" y="1539578"/>
              <a:ext cx="3686387" cy="143144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Web and Mobile</a:t>
              </a:r>
            </a:p>
          </p:txBody>
        </p:sp>
        <p:grpSp>
          <p:nvGrpSpPr>
            <p:cNvPr id="137" name="Group 136"/>
            <p:cNvGrpSpPr/>
            <p:nvPr/>
          </p:nvGrpSpPr>
          <p:grpSpPr>
            <a:xfrm>
              <a:off x="5594200" y="1976912"/>
              <a:ext cx="1008542" cy="316971"/>
              <a:chOff x="5594200" y="1976912"/>
              <a:chExt cx="1008542" cy="316971"/>
            </a:xfrm>
          </p:grpSpPr>
          <p:sp>
            <p:nvSpPr>
              <p:cNvPr id="151" name="TextBox 150"/>
              <p:cNvSpPr txBox="1"/>
              <p:nvPr/>
            </p:nvSpPr>
            <p:spPr>
              <a:xfrm>
                <a:off x="5943586" y="1992777"/>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Web Apps</a:t>
                </a:r>
              </a:p>
            </p:txBody>
          </p:sp>
          <p:pic>
            <p:nvPicPr>
              <p:cNvPr id="152" name="Picture 15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594200" y="1976912"/>
                <a:ext cx="286784" cy="286785"/>
              </a:xfrm>
              <a:prstGeom prst="rect">
                <a:avLst/>
              </a:prstGeom>
            </p:spPr>
          </p:pic>
        </p:grpSp>
        <p:grpSp>
          <p:nvGrpSpPr>
            <p:cNvPr id="138" name="Group 137"/>
            <p:cNvGrpSpPr/>
            <p:nvPr/>
          </p:nvGrpSpPr>
          <p:grpSpPr>
            <a:xfrm>
              <a:off x="5600026" y="2468878"/>
              <a:ext cx="1016034" cy="291093"/>
              <a:chOff x="5600026" y="2468878"/>
              <a:chExt cx="1016034" cy="291093"/>
            </a:xfrm>
          </p:grpSpPr>
          <p:sp>
            <p:nvSpPr>
              <p:cNvPr id="153" name="TextBox 152"/>
              <p:cNvSpPr txBox="1"/>
              <p:nvPr/>
            </p:nvSpPr>
            <p:spPr>
              <a:xfrm>
                <a:off x="5956904" y="2495182"/>
                <a:ext cx="659156" cy="26163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600026" y="2468878"/>
                <a:ext cx="291092" cy="291093"/>
              </a:xfrm>
              <a:prstGeom prst="rect">
                <a:avLst/>
              </a:prstGeom>
            </p:spPr>
          </p:pic>
        </p:grpSp>
        <p:grpSp>
          <p:nvGrpSpPr>
            <p:cNvPr id="141" name="Group 140"/>
            <p:cNvGrpSpPr/>
            <p:nvPr/>
          </p:nvGrpSpPr>
          <p:grpSpPr>
            <a:xfrm>
              <a:off x="7471235" y="1938824"/>
              <a:ext cx="1007917" cy="339779"/>
              <a:chOff x="7471235" y="1938824"/>
              <a:chExt cx="1007917" cy="339779"/>
            </a:xfrm>
          </p:grpSpPr>
          <p:sp>
            <p:nvSpPr>
              <p:cNvPr id="155" name="TextBox 154"/>
              <p:cNvSpPr txBox="1"/>
              <p:nvPr/>
            </p:nvSpPr>
            <p:spPr>
              <a:xfrm>
                <a:off x="7819996" y="1977497"/>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156" name="Picture 15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7471235" y="1938824"/>
                <a:ext cx="291545" cy="291546"/>
              </a:xfrm>
              <a:prstGeom prst="rect">
                <a:avLst/>
              </a:prstGeom>
            </p:spPr>
          </p:pic>
        </p:grpSp>
        <p:grpSp>
          <p:nvGrpSpPr>
            <p:cNvPr id="139" name="Group 138"/>
            <p:cNvGrpSpPr/>
            <p:nvPr/>
          </p:nvGrpSpPr>
          <p:grpSpPr>
            <a:xfrm>
              <a:off x="6522621" y="1960361"/>
              <a:ext cx="1018326" cy="294805"/>
              <a:chOff x="6522621" y="1960361"/>
              <a:chExt cx="1018326" cy="294805"/>
            </a:xfrm>
          </p:grpSpPr>
          <p:sp>
            <p:nvSpPr>
              <p:cNvPr id="157" name="TextBox 156"/>
              <p:cNvSpPr txBox="1"/>
              <p:nvPr/>
            </p:nvSpPr>
            <p:spPr>
              <a:xfrm>
                <a:off x="6881791" y="1980087"/>
                <a:ext cx="659156" cy="256602"/>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522621" y="1960361"/>
                <a:ext cx="294804" cy="294805"/>
              </a:xfrm>
              <a:prstGeom prst="rect">
                <a:avLst/>
              </a:prstGeom>
            </p:spPr>
          </p:pic>
        </p:grpSp>
        <p:grpSp>
          <p:nvGrpSpPr>
            <p:cNvPr id="140" name="Group 139"/>
            <p:cNvGrpSpPr/>
            <p:nvPr/>
          </p:nvGrpSpPr>
          <p:grpSpPr>
            <a:xfrm>
              <a:off x="6536908" y="2477932"/>
              <a:ext cx="1008542" cy="308500"/>
              <a:chOff x="6536908" y="2477932"/>
              <a:chExt cx="1008542" cy="308500"/>
            </a:xfrm>
          </p:grpSpPr>
          <p:sp>
            <p:nvSpPr>
              <p:cNvPr id="159" name="TextBox 158"/>
              <p:cNvSpPr txBox="1"/>
              <p:nvPr/>
            </p:nvSpPr>
            <p:spPr>
              <a:xfrm>
                <a:off x="6886294" y="2485326"/>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Logic</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60" name="Picture 159"/>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536908" y="2477932"/>
                <a:ext cx="292423" cy="292423"/>
              </a:xfrm>
              <a:prstGeom prst="rect">
                <a:avLst/>
              </a:prstGeom>
            </p:spPr>
          </p:pic>
        </p:grpSp>
        <p:grpSp>
          <p:nvGrpSpPr>
            <p:cNvPr id="142" name="Group 141"/>
            <p:cNvGrpSpPr/>
            <p:nvPr/>
          </p:nvGrpSpPr>
          <p:grpSpPr>
            <a:xfrm>
              <a:off x="7480661" y="2473259"/>
              <a:ext cx="1003560" cy="328116"/>
              <a:chOff x="7480661" y="2473259"/>
              <a:chExt cx="1003560" cy="328116"/>
            </a:xfrm>
          </p:grpSpPr>
          <p:sp>
            <p:nvSpPr>
              <p:cNvPr id="161" name="TextBox 160"/>
              <p:cNvSpPr txBox="1"/>
              <p:nvPr/>
            </p:nvSpPr>
            <p:spPr>
              <a:xfrm>
                <a:off x="7825065" y="2500269"/>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Notification</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480661" y="2473259"/>
                <a:ext cx="289263" cy="289263"/>
              </a:xfrm>
              <a:prstGeom prst="rect">
                <a:avLst/>
              </a:prstGeom>
            </p:spPr>
          </p:pic>
        </p:grpSp>
      </p:grpSp>
      <p:grpSp>
        <p:nvGrpSpPr>
          <p:cNvPr id="395" name="Group 394"/>
          <p:cNvGrpSpPr/>
          <p:nvPr/>
        </p:nvGrpSpPr>
        <p:grpSpPr>
          <a:xfrm>
            <a:off x="1975470" y="3533308"/>
            <a:ext cx="2358557" cy="823962"/>
            <a:chOff x="2392677" y="3336393"/>
            <a:chExt cx="2405851" cy="840484"/>
          </a:xfrm>
        </p:grpSpPr>
        <p:sp>
          <p:nvSpPr>
            <p:cNvPr id="38" name="Rectangle 37"/>
            <p:cNvSpPr/>
            <p:nvPr/>
          </p:nvSpPr>
          <p:spPr bwMode="auto">
            <a:xfrm>
              <a:off x="2392677" y="3336393"/>
              <a:ext cx="2405851"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140609" rIns="89642"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Media &amp; CDN</a:t>
              </a:r>
            </a:p>
          </p:txBody>
        </p:sp>
        <p:grpSp>
          <p:nvGrpSpPr>
            <p:cNvPr id="343" name="Group 342"/>
            <p:cNvGrpSpPr/>
            <p:nvPr/>
          </p:nvGrpSpPr>
          <p:grpSpPr>
            <a:xfrm>
              <a:off x="3589335" y="3766457"/>
              <a:ext cx="1046674" cy="331327"/>
              <a:chOff x="3763993" y="3766457"/>
              <a:chExt cx="1046674" cy="331327"/>
            </a:xfrm>
          </p:grpSpPr>
          <p:sp>
            <p:nvSpPr>
              <p:cNvPr id="163" name="TextBox 162"/>
              <p:cNvSpPr txBox="1"/>
              <p:nvPr/>
            </p:nvSpPr>
            <p:spPr>
              <a:xfrm>
                <a:off x="4151511" y="3796679"/>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Content Delivery</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Network (CDN)</a:t>
                </a:r>
              </a:p>
            </p:txBody>
          </p:sp>
          <p:pic>
            <p:nvPicPr>
              <p:cNvPr id="164" name="Picture 163" descr="Content Delivery Network (CDN).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3763993" y="3766457"/>
                <a:ext cx="296167" cy="296167"/>
              </a:xfrm>
              <a:prstGeom prst="rect">
                <a:avLst/>
              </a:prstGeom>
            </p:spPr>
          </p:pic>
        </p:grpSp>
        <p:grpSp>
          <p:nvGrpSpPr>
            <p:cNvPr id="342" name="Group 341"/>
            <p:cNvGrpSpPr/>
            <p:nvPr/>
          </p:nvGrpSpPr>
          <p:grpSpPr>
            <a:xfrm>
              <a:off x="2602049" y="3774113"/>
              <a:ext cx="1014764" cy="326444"/>
              <a:chOff x="2951369" y="3774113"/>
              <a:chExt cx="1014764" cy="326444"/>
            </a:xfrm>
          </p:grpSpPr>
          <p:sp>
            <p:nvSpPr>
              <p:cNvPr id="165" name="TextBox 164"/>
              <p:cNvSpPr txBox="1"/>
              <p:nvPr/>
            </p:nvSpPr>
            <p:spPr>
              <a:xfrm>
                <a:off x="3306977" y="3799452"/>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Media</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66" name="Picture 165" descr="Media Services.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2951369" y="3774113"/>
                <a:ext cx="282134" cy="282134"/>
              </a:xfrm>
              <a:prstGeom prst="rect">
                <a:avLst/>
              </a:prstGeom>
            </p:spPr>
          </p:pic>
        </p:grpSp>
      </p:grpSp>
      <p:grpSp>
        <p:nvGrpSpPr>
          <p:cNvPr id="387" name="Group 386"/>
          <p:cNvGrpSpPr/>
          <p:nvPr/>
        </p:nvGrpSpPr>
        <p:grpSpPr>
          <a:xfrm>
            <a:off x="4541152" y="2067271"/>
            <a:ext cx="2740792" cy="2290000"/>
            <a:chOff x="5864958" y="2910816"/>
            <a:chExt cx="2795751" cy="2335919"/>
          </a:xfrm>
        </p:grpSpPr>
        <p:sp>
          <p:nvSpPr>
            <p:cNvPr id="39" name="Rectangle 38"/>
            <p:cNvSpPr/>
            <p:nvPr/>
          </p:nvSpPr>
          <p:spPr bwMode="auto">
            <a:xfrm>
              <a:off x="5864958" y="2910816"/>
              <a:ext cx="2795751" cy="2335919"/>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Analytics &amp; </a:t>
              </a:r>
              <a:r>
                <a:rPr kumimoji="0" lang="en-US" sz="1176"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IoT</a:t>
              </a:r>
              <a:endPar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1" name="Group 380"/>
            <p:cNvGrpSpPr/>
            <p:nvPr/>
          </p:nvGrpSpPr>
          <p:grpSpPr>
            <a:xfrm>
              <a:off x="6264708" y="3452128"/>
              <a:ext cx="1011681" cy="347362"/>
              <a:chOff x="6264708" y="3452128"/>
              <a:chExt cx="1011681" cy="347362"/>
            </a:xfrm>
          </p:grpSpPr>
          <p:sp>
            <p:nvSpPr>
              <p:cNvPr id="181" name="TextBox 180"/>
              <p:cNvSpPr txBox="1"/>
              <p:nvPr/>
            </p:nvSpPr>
            <p:spPr>
              <a:xfrm>
                <a:off x="6617233" y="3498385"/>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HDInsight</a:t>
                </a:r>
                <a:endPar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82" name="Picture 181"/>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6264708" y="3452128"/>
                <a:ext cx="296813" cy="296813"/>
              </a:xfrm>
              <a:prstGeom prst="rect">
                <a:avLst/>
              </a:prstGeom>
            </p:spPr>
          </p:pic>
        </p:grpSp>
        <p:grpSp>
          <p:nvGrpSpPr>
            <p:cNvPr id="382" name="Group 381"/>
            <p:cNvGrpSpPr/>
            <p:nvPr/>
          </p:nvGrpSpPr>
          <p:grpSpPr>
            <a:xfrm>
              <a:off x="7430331" y="3487300"/>
              <a:ext cx="1012136" cy="319344"/>
              <a:chOff x="7430331" y="3487300"/>
              <a:chExt cx="1012136" cy="319344"/>
            </a:xfrm>
          </p:grpSpPr>
          <p:sp>
            <p:nvSpPr>
              <p:cNvPr id="183" name="TextBox 182"/>
              <p:cNvSpPr txBox="1"/>
              <p:nvPr/>
            </p:nvSpPr>
            <p:spPr>
              <a:xfrm>
                <a:off x="7783311" y="3505539"/>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Machine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7430331" y="3487300"/>
                <a:ext cx="285754" cy="285754"/>
              </a:xfrm>
              <a:prstGeom prst="rect">
                <a:avLst/>
              </a:prstGeom>
            </p:spPr>
          </p:pic>
        </p:grpSp>
        <p:grpSp>
          <p:nvGrpSpPr>
            <p:cNvPr id="383" name="Group 382"/>
            <p:cNvGrpSpPr/>
            <p:nvPr/>
          </p:nvGrpSpPr>
          <p:grpSpPr>
            <a:xfrm>
              <a:off x="6197972" y="4617996"/>
              <a:ext cx="1022705" cy="345461"/>
              <a:chOff x="6197972" y="4617996"/>
              <a:chExt cx="1022705" cy="345461"/>
            </a:xfrm>
          </p:grpSpPr>
          <p:sp>
            <p:nvSpPr>
              <p:cNvPr id="185" name="TextBox 184"/>
              <p:cNvSpPr txBox="1"/>
              <p:nvPr/>
            </p:nvSpPr>
            <p:spPr>
              <a:xfrm>
                <a:off x="6561521" y="4662352"/>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Stream</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186" name="Picture 185"/>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6197972" y="4617996"/>
                <a:ext cx="310547" cy="310546"/>
              </a:xfrm>
              <a:prstGeom prst="rect">
                <a:avLst/>
              </a:prstGeom>
            </p:spPr>
          </p:pic>
        </p:grpSp>
        <p:grpSp>
          <p:nvGrpSpPr>
            <p:cNvPr id="384" name="Group 383"/>
            <p:cNvGrpSpPr/>
            <p:nvPr/>
          </p:nvGrpSpPr>
          <p:grpSpPr>
            <a:xfrm>
              <a:off x="6228800" y="4056656"/>
              <a:ext cx="1002965" cy="334571"/>
              <a:chOff x="6228800" y="4056656"/>
              <a:chExt cx="1002965" cy="334571"/>
            </a:xfrm>
          </p:grpSpPr>
          <p:sp>
            <p:nvSpPr>
              <p:cNvPr id="187" name="TextBox 186"/>
              <p:cNvSpPr txBox="1"/>
              <p:nvPr/>
            </p:nvSpPr>
            <p:spPr>
              <a:xfrm>
                <a:off x="6572609" y="4090122"/>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228800" y="4056656"/>
                <a:ext cx="302121" cy="302121"/>
              </a:xfrm>
              <a:prstGeom prst="rect">
                <a:avLst/>
              </a:prstGeom>
            </p:spPr>
          </p:pic>
        </p:grpSp>
        <p:grpSp>
          <p:nvGrpSpPr>
            <p:cNvPr id="385" name="Group 384"/>
            <p:cNvGrpSpPr/>
            <p:nvPr/>
          </p:nvGrpSpPr>
          <p:grpSpPr>
            <a:xfrm>
              <a:off x="7428168" y="4064595"/>
              <a:ext cx="1005670" cy="327678"/>
              <a:chOff x="7428168" y="4064595"/>
              <a:chExt cx="1005670" cy="327678"/>
            </a:xfrm>
          </p:grpSpPr>
          <p:sp>
            <p:nvSpPr>
              <p:cNvPr id="189" name="TextBox 188"/>
              <p:cNvSpPr txBox="1"/>
              <p:nvPr/>
            </p:nvSpPr>
            <p:spPr>
              <a:xfrm>
                <a:off x="7774682" y="4091168"/>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Event</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7428168" y="4064595"/>
                <a:ext cx="296417" cy="296417"/>
              </a:xfrm>
              <a:prstGeom prst="rect">
                <a:avLst/>
              </a:prstGeom>
            </p:spPr>
          </p:pic>
        </p:grpSp>
        <p:grpSp>
          <p:nvGrpSpPr>
            <p:cNvPr id="386" name="Group 385"/>
            <p:cNvGrpSpPr/>
            <p:nvPr/>
          </p:nvGrpSpPr>
          <p:grpSpPr>
            <a:xfrm>
              <a:off x="7466284" y="4661302"/>
              <a:ext cx="989338" cy="296656"/>
              <a:chOff x="7466284" y="4661302"/>
              <a:chExt cx="989338" cy="296656"/>
            </a:xfrm>
          </p:grpSpPr>
          <p:sp>
            <p:nvSpPr>
              <p:cNvPr id="191" name="TextBox 190"/>
              <p:cNvSpPr txBox="1"/>
              <p:nvPr/>
            </p:nvSpPr>
            <p:spPr>
              <a:xfrm>
                <a:off x="7796466" y="4676797"/>
                <a:ext cx="659156" cy="258458"/>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Engagement</a:t>
                </a:r>
              </a:p>
            </p:txBody>
          </p:sp>
          <p:pic>
            <p:nvPicPr>
              <p:cNvPr id="192" name="Picture 191"/>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7466284" y="4661302"/>
                <a:ext cx="296656" cy="296656"/>
              </a:xfrm>
              <a:prstGeom prst="rect">
                <a:avLst/>
              </a:prstGeom>
            </p:spPr>
          </p:pic>
        </p:grpSp>
      </p:grpSp>
      <p:grpSp>
        <p:nvGrpSpPr>
          <p:cNvPr id="334" name="Group 333"/>
          <p:cNvGrpSpPr/>
          <p:nvPr/>
        </p:nvGrpSpPr>
        <p:grpSpPr>
          <a:xfrm>
            <a:off x="548432" y="1605940"/>
            <a:ext cx="992677" cy="315111"/>
            <a:chOff x="6813227" y="457506"/>
            <a:chExt cx="1012582" cy="321430"/>
          </a:xfrm>
        </p:grpSpPr>
        <p:sp>
          <p:nvSpPr>
            <p:cNvPr id="193" name="TextBox 192"/>
            <p:cNvSpPr txBox="1"/>
            <p:nvPr/>
          </p:nvSpPr>
          <p:spPr>
            <a:xfrm>
              <a:off x="7166653" y="477831"/>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Active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335" name="Group 334"/>
          <p:cNvGrpSpPr/>
          <p:nvPr/>
        </p:nvGrpSpPr>
        <p:grpSpPr>
          <a:xfrm>
            <a:off x="548432" y="2129616"/>
            <a:ext cx="955414" cy="304907"/>
            <a:chOff x="7922427" y="464301"/>
            <a:chExt cx="974572" cy="311021"/>
          </a:xfrm>
        </p:grpSpPr>
        <p:sp>
          <p:nvSpPr>
            <p:cNvPr id="195" name="TextBox 194"/>
            <p:cNvSpPr txBox="1"/>
            <p:nvPr/>
          </p:nvSpPr>
          <p:spPr>
            <a:xfrm>
              <a:off x="8237843" y="474217"/>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Multi-Factor</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7922427" y="464301"/>
              <a:ext cx="288019" cy="288019"/>
            </a:xfrm>
            <a:prstGeom prst="rect">
              <a:avLst/>
            </a:prstGeom>
          </p:spPr>
        </p:pic>
      </p:grpSp>
      <p:grpSp>
        <p:nvGrpSpPr>
          <p:cNvPr id="331" name="Group 330"/>
          <p:cNvGrpSpPr/>
          <p:nvPr/>
        </p:nvGrpSpPr>
        <p:grpSpPr>
          <a:xfrm>
            <a:off x="548432" y="2651005"/>
            <a:ext cx="988673" cy="330512"/>
            <a:chOff x="2492088" y="428524"/>
            <a:chExt cx="1008498" cy="337139"/>
          </a:xfrm>
        </p:grpSpPr>
        <p:sp>
          <p:nvSpPr>
            <p:cNvPr id="198" name="TextBox 197"/>
            <p:cNvSpPr txBox="1"/>
            <p:nvPr/>
          </p:nvSpPr>
          <p:spPr>
            <a:xfrm>
              <a:off x="2841430" y="464557"/>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2492088" y="428524"/>
              <a:ext cx="289607" cy="289607"/>
            </a:xfrm>
            <a:prstGeom prst="rect">
              <a:avLst/>
            </a:prstGeom>
          </p:spPr>
        </p:pic>
      </p:grpSp>
      <p:grpSp>
        <p:nvGrpSpPr>
          <p:cNvPr id="332" name="Group 331"/>
          <p:cNvGrpSpPr/>
          <p:nvPr/>
        </p:nvGrpSpPr>
        <p:grpSpPr>
          <a:xfrm>
            <a:off x="548433" y="1162455"/>
            <a:ext cx="980472" cy="341210"/>
            <a:chOff x="3528269" y="417611"/>
            <a:chExt cx="1000133" cy="348052"/>
          </a:xfrm>
        </p:grpSpPr>
        <p:sp>
          <p:nvSpPr>
            <p:cNvPr id="200" name="TextBox 199"/>
            <p:cNvSpPr txBox="1"/>
            <p:nvPr/>
          </p:nvSpPr>
          <p:spPr>
            <a:xfrm>
              <a:off x="3869246" y="464557"/>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528269" y="417611"/>
              <a:ext cx="286236" cy="286236"/>
            </a:xfrm>
            <a:prstGeom prst="rect">
              <a:avLst/>
            </a:prstGeom>
          </p:spPr>
        </p:pic>
      </p:grpSp>
      <p:grpSp>
        <p:nvGrpSpPr>
          <p:cNvPr id="333" name="Group 332"/>
          <p:cNvGrpSpPr/>
          <p:nvPr/>
        </p:nvGrpSpPr>
        <p:grpSpPr>
          <a:xfrm>
            <a:off x="548432" y="3132872"/>
            <a:ext cx="986875" cy="353354"/>
            <a:chOff x="4552624" y="449870"/>
            <a:chExt cx="1006664" cy="360439"/>
          </a:xfrm>
        </p:grpSpPr>
        <p:sp>
          <p:nvSpPr>
            <p:cNvPr id="204" name="TextBox 203"/>
            <p:cNvSpPr txBox="1"/>
            <p:nvPr/>
          </p:nvSpPr>
          <p:spPr>
            <a:xfrm>
              <a:off x="4900132" y="509203"/>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552624" y="449870"/>
              <a:ext cx="267038" cy="296708"/>
            </a:xfrm>
            <a:prstGeom prst="rect">
              <a:avLst/>
            </a:prstGeom>
          </p:spPr>
        </p:pic>
      </p:grpSp>
      <p:grpSp>
        <p:nvGrpSpPr>
          <p:cNvPr id="380" name="Group 379"/>
          <p:cNvGrpSpPr/>
          <p:nvPr/>
        </p:nvGrpSpPr>
        <p:grpSpPr>
          <a:xfrm>
            <a:off x="1958629" y="2071811"/>
            <a:ext cx="2379444" cy="1324462"/>
            <a:chOff x="3326868" y="2362886"/>
            <a:chExt cx="2427157" cy="1351020"/>
          </a:xfrm>
        </p:grpSpPr>
        <p:sp>
          <p:nvSpPr>
            <p:cNvPr id="40" name="Rectangle 39"/>
            <p:cNvSpPr/>
            <p:nvPr/>
          </p:nvSpPr>
          <p:spPr bwMode="auto">
            <a:xfrm>
              <a:off x="3326868" y="2362886"/>
              <a:ext cx="2427157"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grpSp>
          <p:nvGrpSpPr>
            <p:cNvPr id="377" name="Group 376"/>
            <p:cNvGrpSpPr/>
            <p:nvPr/>
          </p:nvGrpSpPr>
          <p:grpSpPr>
            <a:xfrm>
              <a:off x="4605524" y="2773724"/>
              <a:ext cx="1005586" cy="320716"/>
              <a:chOff x="4605524" y="2773724"/>
              <a:chExt cx="1005586" cy="320716"/>
            </a:xfrm>
          </p:grpSpPr>
          <p:sp>
            <p:nvSpPr>
              <p:cNvPr id="214" name="TextBox 213"/>
              <p:cNvSpPr txBox="1"/>
              <p:nvPr/>
            </p:nvSpPr>
            <p:spPr>
              <a:xfrm>
                <a:off x="4951954" y="2793335"/>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Biztalk</a:t>
                </a:r>
                <a:endPar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215" name="Picture 214" descr="BizTalk Services.png"/>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4605524" y="2773724"/>
                <a:ext cx="293814" cy="293814"/>
              </a:xfrm>
              <a:prstGeom prst="rect">
                <a:avLst/>
              </a:prstGeom>
            </p:spPr>
          </p:pic>
        </p:grpSp>
        <p:grpSp>
          <p:nvGrpSpPr>
            <p:cNvPr id="378" name="Group 377"/>
            <p:cNvGrpSpPr/>
            <p:nvPr/>
          </p:nvGrpSpPr>
          <p:grpSpPr>
            <a:xfrm>
              <a:off x="3571364" y="3313178"/>
              <a:ext cx="1008307" cy="316721"/>
              <a:chOff x="3571364" y="3313178"/>
              <a:chExt cx="1008307" cy="316721"/>
            </a:xfrm>
          </p:grpSpPr>
          <p:sp>
            <p:nvSpPr>
              <p:cNvPr id="216" name="TextBox 215"/>
              <p:cNvSpPr txBox="1"/>
              <p:nvPr/>
            </p:nvSpPr>
            <p:spPr>
              <a:xfrm>
                <a:off x="3920515" y="3328794"/>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Hybrid</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Connections</a:t>
                </a:r>
              </a:p>
            </p:txBody>
          </p:sp>
          <p:pic>
            <p:nvPicPr>
              <p:cNvPr id="217" name="Picture 216" descr="Hybrid Connections (BizTalk).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3571364" y="3313178"/>
                <a:ext cx="292125" cy="292125"/>
              </a:xfrm>
              <a:prstGeom prst="rect">
                <a:avLst/>
              </a:prstGeom>
            </p:spPr>
          </p:pic>
        </p:grpSp>
        <p:grpSp>
          <p:nvGrpSpPr>
            <p:cNvPr id="379" name="Group 378"/>
            <p:cNvGrpSpPr/>
            <p:nvPr/>
          </p:nvGrpSpPr>
          <p:grpSpPr>
            <a:xfrm>
              <a:off x="4613872" y="3306133"/>
              <a:ext cx="998427" cy="323766"/>
              <a:chOff x="4613872" y="3306133"/>
              <a:chExt cx="998427" cy="323766"/>
            </a:xfrm>
          </p:grpSpPr>
          <p:sp>
            <p:nvSpPr>
              <p:cNvPr id="218" name="TextBox 217"/>
              <p:cNvSpPr txBox="1"/>
              <p:nvPr/>
            </p:nvSpPr>
            <p:spPr>
              <a:xfrm>
                <a:off x="4953143" y="3328794"/>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Bus</a:t>
                </a:r>
              </a:p>
            </p:txBody>
          </p:sp>
          <p:pic>
            <p:nvPicPr>
              <p:cNvPr id="219" name="Picture 218" descr="Service Bus.png"/>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4613872" y="3306133"/>
                <a:ext cx="292386" cy="292386"/>
              </a:xfrm>
              <a:prstGeom prst="rect">
                <a:avLst/>
              </a:prstGeom>
            </p:spPr>
          </p:pic>
        </p:grpSp>
        <p:grpSp>
          <p:nvGrpSpPr>
            <p:cNvPr id="376" name="Group 375"/>
            <p:cNvGrpSpPr/>
            <p:nvPr/>
          </p:nvGrpSpPr>
          <p:grpSpPr>
            <a:xfrm>
              <a:off x="3564974" y="2774918"/>
              <a:ext cx="1004745" cy="319522"/>
              <a:chOff x="3564974" y="2774918"/>
              <a:chExt cx="1004745" cy="319522"/>
            </a:xfrm>
          </p:grpSpPr>
          <p:sp>
            <p:nvSpPr>
              <p:cNvPr id="220" name="TextBox 219"/>
              <p:cNvSpPr txBox="1"/>
              <p:nvPr/>
            </p:nvSpPr>
            <p:spPr>
              <a:xfrm>
                <a:off x="3910563" y="2793335"/>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Storage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Queues</a:t>
                </a:r>
              </a:p>
            </p:txBody>
          </p:sp>
          <p:pic>
            <p:nvPicPr>
              <p:cNvPr id="221" name="Picture 220" descr="Storage queue.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3564974" y="2774918"/>
                <a:ext cx="292620" cy="292620"/>
              </a:xfrm>
              <a:prstGeom prst="rect">
                <a:avLst/>
              </a:prstGeom>
            </p:spPr>
          </p:pic>
        </p:grpSp>
      </p:grpSp>
      <p:grpSp>
        <p:nvGrpSpPr>
          <p:cNvPr id="336" name="Group 335"/>
          <p:cNvGrpSpPr/>
          <p:nvPr/>
        </p:nvGrpSpPr>
        <p:grpSpPr>
          <a:xfrm>
            <a:off x="548432" y="3577901"/>
            <a:ext cx="1004508" cy="311036"/>
            <a:chOff x="9096923" y="436026"/>
            <a:chExt cx="1024650" cy="317273"/>
          </a:xfrm>
        </p:grpSpPr>
        <p:sp>
          <p:nvSpPr>
            <p:cNvPr id="230" name="TextBox 229"/>
            <p:cNvSpPr txBox="1"/>
            <p:nvPr/>
          </p:nvSpPr>
          <p:spPr>
            <a:xfrm>
              <a:off x="9462417" y="452194"/>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Store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9096923" y="436026"/>
              <a:ext cx="291303" cy="291303"/>
            </a:xfrm>
            <a:prstGeom prst="rect">
              <a:avLst/>
            </a:prstGeom>
          </p:spPr>
        </p:pic>
      </p:grpSp>
      <p:sp>
        <p:nvSpPr>
          <p:cNvPr id="71" name="Rectangle 70"/>
          <p:cNvSpPr/>
          <p:nvPr/>
        </p:nvSpPr>
        <p:spPr bwMode="auto">
          <a:xfrm>
            <a:off x="10234134" y="531051"/>
            <a:ext cx="1539076" cy="387962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Hybrid</a:t>
            </a:r>
          </a:p>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Operations</a:t>
            </a:r>
            <a:endParaRPr kumimoji="0" lang="en-US" sz="1274"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38" name="Group 337"/>
          <p:cNvGrpSpPr/>
          <p:nvPr/>
        </p:nvGrpSpPr>
        <p:grpSpPr>
          <a:xfrm>
            <a:off x="10487151" y="2218256"/>
            <a:ext cx="991372" cy="325698"/>
            <a:chOff x="11198479" y="2855036"/>
            <a:chExt cx="1011251" cy="332229"/>
          </a:xfrm>
        </p:grpSpPr>
        <p:sp>
          <p:nvSpPr>
            <p:cNvPr id="206" name="TextBox 205"/>
            <p:cNvSpPr txBox="1"/>
            <p:nvPr/>
          </p:nvSpPr>
          <p:spPr>
            <a:xfrm>
              <a:off x="11550574" y="2886159"/>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11198479" y="2855036"/>
              <a:ext cx="296408" cy="296408"/>
            </a:xfrm>
            <a:prstGeom prst="rect">
              <a:avLst/>
            </a:prstGeom>
          </p:spPr>
        </p:pic>
      </p:grpSp>
      <p:grpSp>
        <p:nvGrpSpPr>
          <p:cNvPr id="242" name="Group 241"/>
          <p:cNvGrpSpPr/>
          <p:nvPr/>
        </p:nvGrpSpPr>
        <p:grpSpPr>
          <a:xfrm>
            <a:off x="10470282" y="4045029"/>
            <a:ext cx="985974" cy="324522"/>
            <a:chOff x="11181272" y="4050487"/>
            <a:chExt cx="1005745" cy="331029"/>
          </a:xfrm>
        </p:grpSpPr>
        <p:sp>
          <p:nvSpPr>
            <p:cNvPr id="208" name="TextBox 207"/>
            <p:cNvSpPr txBox="1"/>
            <p:nvPr/>
          </p:nvSpPr>
          <p:spPr>
            <a:xfrm>
              <a:off x="11527861" y="4080410"/>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StorSimple</a:t>
              </a:r>
              <a:endPar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algn="l" defTabSz="913950" rtl="0" eaLnBrk="0" fontAlgn="base" latinLnBrk="0" hangingPunct="0">
                <a:lnSpc>
                  <a:spcPts val="800"/>
                </a:lnSpc>
                <a:spcBef>
                  <a:spcPct val="0"/>
                </a:spcBef>
                <a:spcAft>
                  <a:spcPct val="0"/>
                </a:spcAft>
                <a:buClrTx/>
                <a:buSzTx/>
                <a:buFontTx/>
                <a:buNone/>
                <a:tabLst/>
                <a:defRPr/>
              </a:pPr>
              <a:endPar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11181272" y="4050487"/>
              <a:ext cx="286828" cy="286828"/>
            </a:xfrm>
            <a:prstGeom prst="rect">
              <a:avLst/>
            </a:prstGeom>
          </p:spPr>
        </p:pic>
      </p:grpSp>
      <p:grpSp>
        <p:nvGrpSpPr>
          <p:cNvPr id="341" name="Group 340"/>
          <p:cNvGrpSpPr/>
          <p:nvPr/>
        </p:nvGrpSpPr>
        <p:grpSpPr>
          <a:xfrm>
            <a:off x="10464913" y="3613197"/>
            <a:ext cx="983557" cy="338770"/>
            <a:chOff x="11175796" y="3730886"/>
            <a:chExt cx="1003279" cy="345563"/>
          </a:xfrm>
        </p:grpSpPr>
        <p:sp>
          <p:nvSpPr>
            <p:cNvPr id="210" name="TextBox 209"/>
            <p:cNvSpPr txBox="1"/>
            <p:nvPr/>
          </p:nvSpPr>
          <p:spPr>
            <a:xfrm>
              <a:off x="11519919" y="3775343"/>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Site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Recovery</a:t>
              </a:r>
            </a:p>
          </p:txBody>
        </p:sp>
        <p:pic>
          <p:nvPicPr>
            <p:cNvPr id="211" name="Picture 210" descr="Site Recovery.png"/>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11175796" y="3730886"/>
              <a:ext cx="285842" cy="285842"/>
            </a:xfrm>
            <a:prstGeom prst="rect">
              <a:avLst/>
            </a:prstGeom>
          </p:spPr>
        </p:pic>
      </p:grpSp>
      <p:grpSp>
        <p:nvGrpSpPr>
          <p:cNvPr id="340" name="Group 339"/>
          <p:cNvGrpSpPr/>
          <p:nvPr/>
        </p:nvGrpSpPr>
        <p:grpSpPr>
          <a:xfrm>
            <a:off x="10478878" y="3191184"/>
            <a:ext cx="977378" cy="314851"/>
            <a:chOff x="11190041" y="3491162"/>
            <a:chExt cx="996976" cy="321164"/>
          </a:xfrm>
        </p:grpSpPr>
        <p:sp>
          <p:nvSpPr>
            <p:cNvPr id="212" name="TextBox 211"/>
            <p:cNvSpPr txBox="1"/>
            <p:nvPr/>
          </p:nvSpPr>
          <p:spPr>
            <a:xfrm>
              <a:off x="11527861" y="3511220"/>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11190041" y="3491162"/>
              <a:ext cx="286753" cy="286753"/>
            </a:xfrm>
            <a:prstGeom prst="rect">
              <a:avLst/>
            </a:prstGeom>
          </p:spPr>
        </p:pic>
      </p:grpSp>
      <p:sp>
        <p:nvSpPr>
          <p:cNvPr id="33" name="Rectangle 32"/>
          <p:cNvSpPr/>
          <p:nvPr/>
        </p:nvSpPr>
        <p:spPr bwMode="auto">
          <a:xfrm>
            <a:off x="5904909" y="4834576"/>
            <a:ext cx="6168065" cy="77427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Networking</a:t>
            </a:r>
          </a:p>
        </p:txBody>
      </p:sp>
      <p:grpSp>
        <p:nvGrpSpPr>
          <p:cNvPr id="394" name="Group 393"/>
          <p:cNvGrpSpPr/>
          <p:nvPr/>
        </p:nvGrpSpPr>
        <p:grpSpPr>
          <a:xfrm>
            <a:off x="7446479" y="2069771"/>
            <a:ext cx="2685203" cy="2287499"/>
            <a:chOff x="8289832" y="2910817"/>
            <a:chExt cx="2739047" cy="2333368"/>
          </a:xfrm>
        </p:grpSpPr>
        <p:sp>
          <p:nvSpPr>
            <p:cNvPr id="37" name="Rectangle 36"/>
            <p:cNvSpPr/>
            <p:nvPr/>
          </p:nvSpPr>
          <p:spPr bwMode="auto">
            <a:xfrm>
              <a:off x="8289832" y="2910817"/>
              <a:ext cx="2739047" cy="233336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a:t>
              </a:r>
            </a:p>
          </p:txBody>
        </p:sp>
        <p:grpSp>
          <p:nvGrpSpPr>
            <p:cNvPr id="388" name="Group 387"/>
            <p:cNvGrpSpPr/>
            <p:nvPr/>
          </p:nvGrpSpPr>
          <p:grpSpPr>
            <a:xfrm>
              <a:off x="8755248" y="3474294"/>
              <a:ext cx="1008778" cy="324187"/>
              <a:chOff x="8755248" y="3474294"/>
              <a:chExt cx="1008778" cy="324187"/>
            </a:xfrm>
          </p:grpSpPr>
          <p:sp>
            <p:nvSpPr>
              <p:cNvPr id="171" name="TextBox 170"/>
              <p:cNvSpPr txBox="1"/>
              <p:nvPr/>
            </p:nvSpPr>
            <p:spPr>
              <a:xfrm>
                <a:off x="9104870" y="3497376"/>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8755248" y="3474294"/>
                <a:ext cx="296809" cy="296809"/>
              </a:xfrm>
              <a:prstGeom prst="rect">
                <a:avLst/>
              </a:prstGeom>
            </p:spPr>
          </p:pic>
        </p:grpSp>
        <p:grpSp>
          <p:nvGrpSpPr>
            <p:cNvPr id="390" name="Group 389"/>
            <p:cNvGrpSpPr/>
            <p:nvPr/>
          </p:nvGrpSpPr>
          <p:grpSpPr>
            <a:xfrm>
              <a:off x="8681505" y="4689849"/>
              <a:ext cx="1029708" cy="318154"/>
              <a:chOff x="8681505" y="4689849"/>
              <a:chExt cx="1029708" cy="318154"/>
            </a:xfrm>
          </p:grpSpPr>
          <p:sp>
            <p:nvSpPr>
              <p:cNvPr id="173" name="TextBox 172"/>
              <p:cNvSpPr txBox="1"/>
              <p:nvPr/>
            </p:nvSpPr>
            <p:spPr>
              <a:xfrm>
                <a:off x="9052057" y="4706898"/>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DocumentDB</a:t>
                </a:r>
                <a:endPar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4" name="Picture 173"/>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8681505" y="4689849"/>
                <a:ext cx="290620" cy="290619"/>
              </a:xfrm>
              <a:prstGeom prst="rect">
                <a:avLst/>
              </a:prstGeom>
            </p:spPr>
          </p:pic>
        </p:grpSp>
        <p:grpSp>
          <p:nvGrpSpPr>
            <p:cNvPr id="391" name="Group 390"/>
            <p:cNvGrpSpPr/>
            <p:nvPr/>
          </p:nvGrpSpPr>
          <p:grpSpPr>
            <a:xfrm>
              <a:off x="8728911" y="4040003"/>
              <a:ext cx="1011763" cy="318839"/>
              <a:chOff x="8728911" y="4040003"/>
              <a:chExt cx="1011763" cy="318839"/>
            </a:xfrm>
          </p:grpSpPr>
          <p:sp>
            <p:nvSpPr>
              <p:cNvPr id="175" name="TextBox 174"/>
              <p:cNvSpPr txBox="1"/>
              <p:nvPr/>
            </p:nvSpPr>
            <p:spPr>
              <a:xfrm>
                <a:off x="9081518" y="4057737"/>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Redis</a:t>
                </a:r>
                <a:endPar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8728911" y="4040003"/>
                <a:ext cx="289282" cy="289282"/>
              </a:xfrm>
              <a:prstGeom prst="rect">
                <a:avLst/>
              </a:prstGeom>
            </p:spPr>
          </p:pic>
        </p:grpSp>
        <p:grpSp>
          <p:nvGrpSpPr>
            <p:cNvPr id="392" name="Group 391"/>
            <p:cNvGrpSpPr/>
            <p:nvPr/>
          </p:nvGrpSpPr>
          <p:grpSpPr>
            <a:xfrm>
              <a:off x="9789813" y="4065697"/>
              <a:ext cx="1011560" cy="362789"/>
              <a:chOff x="9789813" y="4065697"/>
              <a:chExt cx="1011560" cy="362789"/>
            </a:xfrm>
          </p:grpSpPr>
          <p:sp>
            <p:nvSpPr>
              <p:cNvPr id="177" name="TextBox 176"/>
              <p:cNvSpPr txBox="1"/>
              <p:nvPr/>
            </p:nvSpPr>
            <p:spPr>
              <a:xfrm>
                <a:off x="10142217" y="4127381"/>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Search</a:t>
                </a:r>
              </a:p>
              <a:p>
                <a:pPr marL="0" marR="0" lvl="0" indent="0" algn="l" defTabSz="913950" rtl="0" eaLnBrk="0" fontAlgn="base" latinLnBrk="0" hangingPunct="0">
                  <a:lnSpc>
                    <a:spcPts val="800"/>
                  </a:lnSpc>
                  <a:spcBef>
                    <a:spcPct val="0"/>
                  </a:spcBef>
                  <a:spcAft>
                    <a:spcPct val="0"/>
                  </a:spcAft>
                  <a:buClrTx/>
                  <a:buSzTx/>
                  <a:buFontTx/>
                  <a:buNone/>
                  <a:tabLst/>
                  <a:defRPr/>
                </a:pPr>
                <a:endPar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9789813" y="4065697"/>
                <a:ext cx="293993" cy="293993"/>
              </a:xfrm>
              <a:prstGeom prst="rect">
                <a:avLst/>
              </a:prstGeom>
            </p:spPr>
          </p:pic>
        </p:grpSp>
        <p:grpSp>
          <p:nvGrpSpPr>
            <p:cNvPr id="393" name="Group 392"/>
            <p:cNvGrpSpPr/>
            <p:nvPr/>
          </p:nvGrpSpPr>
          <p:grpSpPr>
            <a:xfrm>
              <a:off x="9795245" y="4668527"/>
              <a:ext cx="1014773" cy="328756"/>
              <a:chOff x="9795245" y="4668527"/>
              <a:chExt cx="1014773" cy="328756"/>
            </a:xfrm>
          </p:grpSpPr>
          <p:sp>
            <p:nvSpPr>
              <p:cNvPr id="179" name="TextBox 178"/>
              <p:cNvSpPr txBox="1"/>
              <p:nvPr/>
            </p:nvSpPr>
            <p:spPr>
              <a:xfrm>
                <a:off x="10150862" y="4696178"/>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9795245" y="4668527"/>
                <a:ext cx="288561" cy="288560"/>
              </a:xfrm>
              <a:prstGeom prst="rect">
                <a:avLst/>
              </a:prstGeom>
            </p:spPr>
          </p:pic>
        </p:grpSp>
        <p:grpSp>
          <p:nvGrpSpPr>
            <p:cNvPr id="389" name="Group 388"/>
            <p:cNvGrpSpPr/>
            <p:nvPr/>
          </p:nvGrpSpPr>
          <p:grpSpPr>
            <a:xfrm>
              <a:off x="9763191" y="3476801"/>
              <a:ext cx="751841" cy="347627"/>
              <a:chOff x="9763191" y="3476801"/>
              <a:chExt cx="751841" cy="347627"/>
            </a:xfrm>
          </p:grpSpPr>
          <p:pic>
            <p:nvPicPr>
              <p:cNvPr id="17" name="Picture 16"/>
              <p:cNvPicPr>
                <a:picLocks noChangeAspect="1"/>
              </p:cNvPicPr>
              <p:nvPr/>
            </p:nvPicPr>
            <p:blipFill>
              <a:blip r:embed="rId37"/>
              <a:stretch>
                <a:fillRect/>
              </a:stretch>
            </p:blipFill>
            <p:spPr>
              <a:xfrm>
                <a:off x="9763191" y="3476801"/>
                <a:ext cx="320616" cy="290558"/>
              </a:xfrm>
              <a:prstGeom prst="rect">
                <a:avLst/>
              </a:prstGeom>
            </p:spPr>
          </p:pic>
          <p:sp>
            <p:nvSpPr>
              <p:cNvPr id="246" name="TextBox 245"/>
              <p:cNvSpPr txBox="1"/>
              <p:nvPr/>
            </p:nvSpPr>
            <p:spPr>
              <a:xfrm>
                <a:off x="10117219" y="3498352"/>
                <a:ext cx="397813" cy="32607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Data</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grpSp>
      <p:sp>
        <p:nvSpPr>
          <p:cNvPr id="9" name="Freeform 8"/>
          <p:cNvSpPr/>
          <p:nvPr/>
        </p:nvSpPr>
        <p:spPr bwMode="auto">
          <a:xfrm>
            <a:off x="10966207" y="2667696"/>
            <a:ext cx="67699" cy="37962"/>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37" name="Group 336"/>
          <p:cNvGrpSpPr/>
          <p:nvPr/>
        </p:nvGrpSpPr>
        <p:grpSpPr>
          <a:xfrm>
            <a:off x="10506680" y="1173191"/>
            <a:ext cx="991400" cy="327746"/>
            <a:chOff x="11200294" y="2143330"/>
            <a:chExt cx="1011280" cy="334317"/>
          </a:xfrm>
        </p:grpSpPr>
        <p:sp>
          <p:nvSpPr>
            <p:cNvPr id="197" name="TextBox 196"/>
            <p:cNvSpPr txBox="1"/>
            <p:nvPr/>
          </p:nvSpPr>
          <p:spPr>
            <a:xfrm>
              <a:off x="11552418" y="2176542"/>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Connect Health</a:t>
              </a:r>
            </a:p>
          </p:txBody>
        </p:sp>
        <p:grpSp>
          <p:nvGrpSpPr>
            <p:cNvPr id="229" name="Group 228"/>
            <p:cNvGrpSpPr/>
            <p:nvPr/>
          </p:nvGrpSpPr>
          <p:grpSpPr>
            <a:xfrm>
              <a:off x="11200294" y="2143330"/>
              <a:ext cx="293741" cy="279390"/>
              <a:chOff x="10757647" y="1125048"/>
              <a:chExt cx="293741" cy="279390"/>
            </a:xfrm>
          </p:grpSpPr>
          <p:pic>
            <p:nvPicPr>
              <p:cNvPr id="222" name="Picture 221"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757647" y="1125048"/>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20" name="Group 19"/>
          <p:cNvGrpSpPr/>
          <p:nvPr/>
        </p:nvGrpSpPr>
        <p:grpSpPr>
          <a:xfrm>
            <a:off x="5952510" y="5128963"/>
            <a:ext cx="826979" cy="339375"/>
            <a:chOff x="6071870" y="5231313"/>
            <a:chExt cx="843562" cy="346180"/>
          </a:xfrm>
        </p:grpSpPr>
        <p:sp>
          <p:nvSpPr>
            <p:cNvPr id="24" name="Rectangle 23"/>
            <p:cNvSpPr/>
            <p:nvPr/>
          </p:nvSpPr>
          <p:spPr bwMode="auto">
            <a:xfrm>
              <a:off x="6071870" y="5231313"/>
              <a:ext cx="843562"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227" name="Picture 226"/>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6081595" y="5248173"/>
              <a:ext cx="267702" cy="267702"/>
            </a:xfrm>
            <a:prstGeom prst="rect">
              <a:avLst/>
            </a:prstGeom>
          </p:spPr>
        </p:pic>
      </p:grpSp>
      <p:grpSp>
        <p:nvGrpSpPr>
          <p:cNvPr id="237" name="Group 236"/>
          <p:cNvGrpSpPr/>
          <p:nvPr/>
        </p:nvGrpSpPr>
        <p:grpSpPr>
          <a:xfrm>
            <a:off x="8471116" y="5115782"/>
            <a:ext cx="796821" cy="352472"/>
            <a:chOff x="8640978" y="5217867"/>
            <a:chExt cx="812799" cy="359540"/>
          </a:xfrm>
        </p:grpSpPr>
        <p:sp>
          <p:nvSpPr>
            <p:cNvPr id="27" name="Rectangle 26"/>
            <p:cNvSpPr/>
            <p:nvPr/>
          </p:nvSpPr>
          <p:spPr bwMode="auto">
            <a:xfrm>
              <a:off x="8640978" y="5230981"/>
              <a:ext cx="812799"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228" name="Picture 227"/>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8669836" y="5217867"/>
              <a:ext cx="251761" cy="251761"/>
            </a:xfrm>
            <a:prstGeom prst="rect">
              <a:avLst/>
            </a:prstGeom>
          </p:spPr>
        </p:pic>
      </p:grpSp>
      <p:grpSp>
        <p:nvGrpSpPr>
          <p:cNvPr id="16" name="Group 15"/>
          <p:cNvGrpSpPr/>
          <p:nvPr/>
        </p:nvGrpSpPr>
        <p:grpSpPr>
          <a:xfrm>
            <a:off x="2944314" y="5128966"/>
            <a:ext cx="897435" cy="356283"/>
            <a:chOff x="3003353" y="5231315"/>
            <a:chExt cx="915430" cy="363427"/>
          </a:xfrm>
        </p:grpSpPr>
        <p:sp>
          <p:nvSpPr>
            <p:cNvPr id="25" name="Rectangle 24"/>
            <p:cNvSpPr/>
            <p:nvPr/>
          </p:nvSpPr>
          <p:spPr bwMode="auto">
            <a:xfrm>
              <a:off x="3003353" y="5231315"/>
              <a:ext cx="915430"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 Storage</a:t>
              </a:r>
            </a:p>
          </p:txBody>
        </p:sp>
        <p:pic>
          <p:nvPicPr>
            <p:cNvPr id="232" name="Picture 231" descr="Storage blob.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3032767" y="5271308"/>
              <a:ext cx="247169" cy="247170"/>
            </a:xfrm>
            <a:prstGeom prst="rect">
              <a:avLst/>
            </a:prstGeom>
          </p:spPr>
        </p:pic>
      </p:grpSp>
      <p:grpSp>
        <p:nvGrpSpPr>
          <p:cNvPr id="18" name="Group 17"/>
          <p:cNvGrpSpPr/>
          <p:nvPr/>
        </p:nvGrpSpPr>
        <p:grpSpPr>
          <a:xfrm>
            <a:off x="3916509" y="5128965"/>
            <a:ext cx="818804" cy="356283"/>
            <a:chOff x="3995042" y="5231314"/>
            <a:chExt cx="835223" cy="363427"/>
          </a:xfrm>
        </p:grpSpPr>
        <p:sp>
          <p:nvSpPr>
            <p:cNvPr id="26" name="Rectangle 25"/>
            <p:cNvSpPr/>
            <p:nvPr/>
          </p:nvSpPr>
          <p:spPr bwMode="auto">
            <a:xfrm>
              <a:off x="3995042" y="5231314"/>
              <a:ext cx="835223"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Files</a:t>
              </a:r>
            </a:p>
          </p:txBody>
        </p:sp>
        <p:pic>
          <p:nvPicPr>
            <p:cNvPr id="233" name="Picture 232" descr="Storage blob.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4024079" y="5271308"/>
              <a:ext cx="247169" cy="247170"/>
            </a:xfrm>
            <a:prstGeom prst="rect">
              <a:avLst/>
            </a:prstGeom>
          </p:spPr>
        </p:pic>
      </p:grpSp>
      <p:grpSp>
        <p:nvGrpSpPr>
          <p:cNvPr id="19" name="Group 18"/>
          <p:cNvGrpSpPr/>
          <p:nvPr/>
        </p:nvGrpSpPr>
        <p:grpSpPr>
          <a:xfrm>
            <a:off x="4828765" y="5128964"/>
            <a:ext cx="819786" cy="356283"/>
            <a:chOff x="4925592" y="5231313"/>
            <a:chExt cx="836224" cy="363427"/>
          </a:xfrm>
        </p:grpSpPr>
        <p:sp>
          <p:nvSpPr>
            <p:cNvPr id="61" name="Rectangle 60"/>
            <p:cNvSpPr/>
            <p:nvPr/>
          </p:nvSpPr>
          <p:spPr bwMode="auto">
            <a:xfrm>
              <a:off x="4925592" y="5231313"/>
              <a:ext cx="836224"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a:t>
              </a:r>
            </a:p>
          </p:txBody>
        </p:sp>
        <p:pic>
          <p:nvPicPr>
            <p:cNvPr id="234" name="Picture 233" descr="Storage blob.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4947024" y="5271308"/>
              <a:ext cx="247169" cy="247170"/>
            </a:xfrm>
            <a:prstGeom prst="rect">
              <a:avLst/>
            </a:prstGeom>
          </p:spPr>
        </p:pic>
      </p:grpSp>
      <p:grpSp>
        <p:nvGrpSpPr>
          <p:cNvPr id="13" name="Group 12"/>
          <p:cNvGrpSpPr/>
          <p:nvPr/>
        </p:nvGrpSpPr>
        <p:grpSpPr>
          <a:xfrm>
            <a:off x="438468" y="5134866"/>
            <a:ext cx="792310" cy="349066"/>
            <a:chOff x="165906" y="5237334"/>
            <a:chExt cx="808197" cy="356066"/>
          </a:xfrm>
        </p:grpSpPr>
        <p:sp>
          <p:nvSpPr>
            <p:cNvPr id="43" name="Rectangle 42"/>
            <p:cNvSpPr/>
            <p:nvPr/>
          </p:nvSpPr>
          <p:spPr bwMode="auto">
            <a:xfrm>
              <a:off x="165906" y="5237334"/>
              <a:ext cx="808197"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Machines</a:t>
              </a:r>
            </a:p>
          </p:txBody>
        </p:sp>
        <p:pic>
          <p:nvPicPr>
            <p:cNvPr id="235" name="Picture 234"/>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186771" y="5275561"/>
              <a:ext cx="261581" cy="261582"/>
            </a:xfrm>
            <a:prstGeom prst="rect">
              <a:avLst/>
            </a:prstGeom>
            <a:ln>
              <a:noFill/>
            </a:ln>
          </p:spPr>
        </p:pic>
      </p:grpSp>
      <p:grpSp>
        <p:nvGrpSpPr>
          <p:cNvPr id="328" name="Group 327"/>
          <p:cNvGrpSpPr/>
          <p:nvPr/>
        </p:nvGrpSpPr>
        <p:grpSpPr>
          <a:xfrm>
            <a:off x="10536520" y="1638549"/>
            <a:ext cx="953052" cy="337380"/>
            <a:chOff x="11248838" y="2589753"/>
            <a:chExt cx="972163" cy="344144"/>
          </a:xfrm>
        </p:grpSpPr>
        <p:sp>
          <p:nvSpPr>
            <p:cNvPr id="236" name="TextBox 235"/>
            <p:cNvSpPr txBox="1"/>
            <p:nvPr/>
          </p:nvSpPr>
          <p:spPr>
            <a:xfrm>
              <a:off x="11561845" y="2589753"/>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AD Privileged</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Identity </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42"/>
            <a:stretch>
              <a:fillRect/>
            </a:stretch>
          </p:blipFill>
          <p:spPr>
            <a:xfrm>
              <a:off x="11248838" y="2615973"/>
              <a:ext cx="245456" cy="317924"/>
            </a:xfrm>
            <a:prstGeom prst="rect">
              <a:avLst/>
            </a:prstGeom>
          </p:spPr>
        </p:pic>
      </p:grpSp>
      <p:grpSp>
        <p:nvGrpSpPr>
          <p:cNvPr id="238" name="Group 237"/>
          <p:cNvGrpSpPr/>
          <p:nvPr/>
        </p:nvGrpSpPr>
        <p:grpSpPr>
          <a:xfrm>
            <a:off x="9308537" y="5128638"/>
            <a:ext cx="903525" cy="339616"/>
            <a:chOff x="9495191" y="5230981"/>
            <a:chExt cx="921643" cy="346426"/>
          </a:xfrm>
        </p:grpSpPr>
        <p:sp>
          <p:nvSpPr>
            <p:cNvPr id="28" name="Rectangle 27"/>
            <p:cNvSpPr/>
            <p:nvPr/>
          </p:nvSpPr>
          <p:spPr bwMode="auto">
            <a:xfrm>
              <a:off x="9495191" y="5230981"/>
              <a:ext cx="921643"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89" name="Picture 88"/>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9542996" y="5273467"/>
              <a:ext cx="210127" cy="210127"/>
            </a:xfrm>
            <a:prstGeom prst="rect">
              <a:avLst/>
            </a:prstGeom>
          </p:spPr>
        </p:pic>
      </p:grpSp>
      <p:grpSp>
        <p:nvGrpSpPr>
          <p:cNvPr id="241" name="Group 240"/>
          <p:cNvGrpSpPr/>
          <p:nvPr/>
        </p:nvGrpSpPr>
        <p:grpSpPr>
          <a:xfrm>
            <a:off x="11148980" y="5128638"/>
            <a:ext cx="853288" cy="339616"/>
            <a:chOff x="11372540" y="5230981"/>
            <a:chExt cx="870398" cy="346426"/>
          </a:xfrm>
        </p:grpSpPr>
        <p:sp>
          <p:nvSpPr>
            <p:cNvPr id="247" name="Rectangle 246"/>
            <p:cNvSpPr/>
            <p:nvPr/>
          </p:nvSpPr>
          <p:spPr bwMode="auto">
            <a:xfrm>
              <a:off x="11372540"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Gateway</a:t>
              </a:r>
            </a:p>
          </p:txBody>
        </p:sp>
        <p:sp>
          <p:nvSpPr>
            <p:cNvPr id="327" name="Freeform 326"/>
            <p:cNvSpPr/>
            <p:nvPr/>
          </p:nvSpPr>
          <p:spPr bwMode="auto">
            <a:xfrm rot="2700000">
              <a:off x="11422699"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339" name="Group 338"/>
          <p:cNvGrpSpPr/>
          <p:nvPr/>
        </p:nvGrpSpPr>
        <p:grpSpPr>
          <a:xfrm>
            <a:off x="10476749" y="2710860"/>
            <a:ext cx="981241" cy="307798"/>
            <a:chOff x="11187869" y="3126800"/>
            <a:chExt cx="1000917" cy="313970"/>
          </a:xfrm>
        </p:grpSpPr>
        <p:sp>
          <p:nvSpPr>
            <p:cNvPr id="329" name="TextBox 328"/>
            <p:cNvSpPr txBox="1"/>
            <p:nvPr/>
          </p:nvSpPr>
          <p:spPr>
            <a:xfrm>
              <a:off x="11529630" y="3139664"/>
              <a:ext cx="659156" cy="301106"/>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Operational</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330" name="Picture 329" descr="Operational Insights.png"/>
            <p:cNvPicPr>
              <a:picLocks noChangeAspect="1"/>
            </p:cNvPicPr>
            <p:nvPr/>
          </p:nvPicPr>
          <p:blipFill>
            <a:blip r:embed="rId44" cstate="print">
              <a:biLevel thresh="25000"/>
              <a:extLst>
                <a:ext uri="{28A0092B-C50C-407E-A947-70E740481C1C}">
                  <a14:useLocalDpi xmlns:a14="http://schemas.microsoft.com/office/drawing/2010/main" val="0"/>
                </a:ext>
              </a:extLst>
            </a:blip>
            <a:stretch>
              <a:fillRect/>
            </a:stretch>
          </p:blipFill>
          <p:spPr>
            <a:xfrm>
              <a:off x="11187869" y="3126800"/>
              <a:ext cx="280231" cy="280232"/>
            </a:xfrm>
            <a:prstGeom prst="rect">
              <a:avLst/>
            </a:prstGeom>
          </p:spPr>
        </p:pic>
      </p:grpSp>
      <p:grpSp>
        <p:nvGrpSpPr>
          <p:cNvPr id="136" name="Group 135"/>
          <p:cNvGrpSpPr/>
          <p:nvPr/>
        </p:nvGrpSpPr>
        <p:grpSpPr>
          <a:xfrm>
            <a:off x="1960879" y="522379"/>
            <a:ext cx="2066717" cy="1404818"/>
            <a:chOff x="2885080" y="478780"/>
            <a:chExt cx="2108159" cy="1432988"/>
          </a:xfrm>
        </p:grpSpPr>
        <p:sp>
          <p:nvSpPr>
            <p:cNvPr id="35" name="Rectangle 34"/>
            <p:cNvSpPr/>
            <p:nvPr/>
          </p:nvSpPr>
          <p:spPr bwMode="auto">
            <a:xfrm>
              <a:off x="2885080" y="478780"/>
              <a:ext cx="2108159"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a:t>
              </a:r>
            </a:p>
          </p:txBody>
        </p:sp>
        <p:grpSp>
          <p:nvGrpSpPr>
            <p:cNvPr id="344" name="Group 343"/>
            <p:cNvGrpSpPr/>
            <p:nvPr/>
          </p:nvGrpSpPr>
          <p:grpSpPr>
            <a:xfrm>
              <a:off x="3091322" y="836529"/>
              <a:ext cx="1001364" cy="338014"/>
              <a:chOff x="3533110" y="1905041"/>
              <a:chExt cx="1001364" cy="338014"/>
            </a:xfrm>
          </p:grpSpPr>
          <p:sp>
            <p:nvSpPr>
              <p:cNvPr id="145" name="TextBox 144"/>
              <p:cNvSpPr txBox="1"/>
              <p:nvPr/>
            </p:nvSpPr>
            <p:spPr>
              <a:xfrm>
                <a:off x="3875318" y="1941949"/>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Cloud</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3533110" y="1905041"/>
                <a:ext cx="289802" cy="289802"/>
              </a:xfrm>
              <a:prstGeom prst="rect">
                <a:avLst/>
              </a:prstGeom>
            </p:spPr>
          </p:pic>
        </p:grpSp>
        <p:grpSp>
          <p:nvGrpSpPr>
            <p:cNvPr id="345" name="Group 344"/>
            <p:cNvGrpSpPr/>
            <p:nvPr/>
          </p:nvGrpSpPr>
          <p:grpSpPr>
            <a:xfrm>
              <a:off x="3120702" y="1434286"/>
              <a:ext cx="1007741" cy="337341"/>
              <a:chOff x="3562490" y="2410331"/>
              <a:chExt cx="1007741" cy="337341"/>
            </a:xfrm>
          </p:grpSpPr>
          <p:sp>
            <p:nvSpPr>
              <p:cNvPr id="147" name="TextBox 146"/>
              <p:cNvSpPr txBox="1"/>
              <p:nvPr/>
            </p:nvSpPr>
            <p:spPr>
              <a:xfrm>
                <a:off x="3911075" y="2446566"/>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3562490" y="2410331"/>
                <a:ext cx="303536" cy="303536"/>
              </a:xfrm>
              <a:prstGeom prst="rect">
                <a:avLst/>
              </a:prstGeom>
            </p:spPr>
          </p:pic>
        </p:grpSp>
        <p:grpSp>
          <p:nvGrpSpPr>
            <p:cNvPr id="346" name="Group 345"/>
            <p:cNvGrpSpPr/>
            <p:nvPr/>
          </p:nvGrpSpPr>
          <p:grpSpPr>
            <a:xfrm>
              <a:off x="3968400" y="1441331"/>
              <a:ext cx="1000660" cy="336792"/>
              <a:chOff x="4132786" y="2407102"/>
              <a:chExt cx="1000660" cy="336792"/>
            </a:xfrm>
          </p:grpSpPr>
          <p:sp>
            <p:nvSpPr>
              <p:cNvPr id="149" name="TextBox 148"/>
              <p:cNvSpPr txBox="1"/>
              <p:nvPr/>
            </p:nvSpPr>
            <p:spPr>
              <a:xfrm>
                <a:off x="4474290" y="2442788"/>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Remote App</a:t>
                </a:r>
              </a:p>
            </p:txBody>
          </p:sp>
          <p:pic>
            <p:nvPicPr>
              <p:cNvPr id="150" name="Picture 149"/>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4132786" y="2407102"/>
                <a:ext cx="291655" cy="291656"/>
              </a:xfrm>
              <a:prstGeom prst="rect">
                <a:avLst/>
              </a:prstGeom>
            </p:spPr>
          </p:pic>
        </p:grpSp>
        <p:sp>
          <p:nvSpPr>
            <p:cNvPr id="349" name="TextBox 348"/>
            <p:cNvSpPr txBox="1"/>
            <p:nvPr/>
          </p:nvSpPr>
          <p:spPr>
            <a:xfrm>
              <a:off x="4306833" y="873437"/>
              <a:ext cx="659156" cy="301106"/>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3964782" y="857249"/>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375" name="Group 374"/>
          <p:cNvGrpSpPr/>
          <p:nvPr/>
        </p:nvGrpSpPr>
        <p:grpSpPr>
          <a:xfrm>
            <a:off x="7961175" y="522379"/>
            <a:ext cx="2203022" cy="1404818"/>
            <a:chOff x="8271660" y="469727"/>
            <a:chExt cx="2247197" cy="1432988"/>
          </a:xfrm>
        </p:grpSpPr>
        <p:sp>
          <p:nvSpPr>
            <p:cNvPr id="42" name="Rectangle 41"/>
            <p:cNvSpPr/>
            <p:nvPr/>
          </p:nvSpPr>
          <p:spPr bwMode="auto">
            <a:xfrm>
              <a:off x="8271660" y="469727"/>
              <a:ext cx="2214030"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Developer Services</a:t>
              </a:r>
            </a:p>
          </p:txBody>
        </p:sp>
        <p:grpSp>
          <p:nvGrpSpPr>
            <p:cNvPr id="144" name="Group 143"/>
            <p:cNvGrpSpPr/>
            <p:nvPr/>
          </p:nvGrpSpPr>
          <p:grpSpPr>
            <a:xfrm>
              <a:off x="8403450" y="918721"/>
              <a:ext cx="1016238" cy="309095"/>
              <a:chOff x="9025071" y="1995491"/>
              <a:chExt cx="1016238" cy="309095"/>
            </a:xfrm>
          </p:grpSpPr>
          <p:sp>
            <p:nvSpPr>
              <p:cNvPr id="167" name="TextBox 166"/>
              <p:cNvSpPr txBox="1"/>
              <p:nvPr/>
            </p:nvSpPr>
            <p:spPr>
              <a:xfrm>
                <a:off x="9371926" y="2054561"/>
                <a:ext cx="669383" cy="250025"/>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9025071" y="1995491"/>
                <a:ext cx="290489" cy="290489"/>
              </a:xfrm>
              <a:prstGeom prst="rect">
                <a:avLst/>
              </a:prstGeom>
            </p:spPr>
          </p:pic>
        </p:grpSp>
        <p:grpSp>
          <p:nvGrpSpPr>
            <p:cNvPr id="363" name="Group 362"/>
            <p:cNvGrpSpPr/>
            <p:nvPr/>
          </p:nvGrpSpPr>
          <p:grpSpPr>
            <a:xfrm>
              <a:off x="9485139" y="1461008"/>
              <a:ext cx="1033718" cy="308062"/>
              <a:chOff x="10156761" y="2537778"/>
              <a:chExt cx="1033718" cy="308062"/>
            </a:xfrm>
          </p:grpSpPr>
          <p:sp>
            <p:nvSpPr>
              <p:cNvPr id="169" name="TextBox 168"/>
              <p:cNvSpPr txBox="1"/>
              <p:nvPr/>
            </p:nvSpPr>
            <p:spPr>
              <a:xfrm>
                <a:off x="10531323" y="2544735"/>
                <a:ext cx="659156" cy="301105"/>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Application</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49" cstate="print">
                <a:biLevel thresh="25000"/>
                <a:extLst>
                  <a:ext uri="{28A0092B-C50C-407E-A947-70E740481C1C}">
                    <a14:useLocalDpi xmlns:a14="http://schemas.microsoft.com/office/drawing/2010/main" val="0"/>
                  </a:ext>
                </a:extLst>
              </a:blip>
              <a:stretch>
                <a:fillRect/>
              </a:stretch>
            </p:blipFill>
            <p:spPr>
              <a:xfrm>
                <a:off x="10156761" y="2537778"/>
                <a:ext cx="292274" cy="292274"/>
              </a:xfrm>
              <a:prstGeom prst="rect">
                <a:avLst/>
              </a:prstGeom>
            </p:spPr>
          </p:pic>
        </p:grpSp>
        <p:grpSp>
          <p:nvGrpSpPr>
            <p:cNvPr id="361" name="Group 360"/>
            <p:cNvGrpSpPr/>
            <p:nvPr/>
          </p:nvGrpSpPr>
          <p:grpSpPr>
            <a:xfrm>
              <a:off x="9501495" y="902862"/>
              <a:ext cx="896892" cy="317811"/>
              <a:chOff x="10173117" y="1979632"/>
              <a:chExt cx="896892" cy="317811"/>
            </a:xfrm>
          </p:grpSpPr>
          <p:pic>
            <p:nvPicPr>
              <p:cNvPr id="273" name="Picture 272"/>
              <p:cNvPicPr>
                <a:picLocks noChangeAspect="1"/>
              </p:cNvPicPr>
              <p:nvPr/>
            </p:nvPicPr>
            <p:blipFill>
              <a:blip r:embed="rId50" cstate="print">
                <a:biLevel thresh="25000"/>
                <a:extLst>
                  <a:ext uri="{28A0092B-C50C-407E-A947-70E740481C1C}">
                    <a14:useLocalDpi xmlns:a14="http://schemas.microsoft.com/office/drawing/2010/main" val="0"/>
                  </a:ext>
                </a:extLst>
              </a:blip>
              <a:stretch>
                <a:fillRect/>
              </a:stretch>
            </p:blipFill>
            <p:spPr>
              <a:xfrm>
                <a:off x="10173117" y="1979632"/>
                <a:ext cx="302655" cy="302655"/>
              </a:xfrm>
              <a:prstGeom prst="rect">
                <a:avLst/>
              </a:prstGeom>
            </p:spPr>
          </p:pic>
          <p:sp>
            <p:nvSpPr>
              <p:cNvPr id="274" name="TextBox 273"/>
              <p:cNvSpPr txBox="1"/>
              <p:nvPr/>
            </p:nvSpPr>
            <p:spPr>
              <a:xfrm>
                <a:off x="10528812" y="2047418"/>
                <a:ext cx="541197" cy="250025"/>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SDK</a:t>
                </a:r>
              </a:p>
            </p:txBody>
          </p:sp>
        </p:grpSp>
        <p:grpSp>
          <p:nvGrpSpPr>
            <p:cNvPr id="374" name="Group 373"/>
            <p:cNvGrpSpPr/>
            <p:nvPr/>
          </p:nvGrpSpPr>
          <p:grpSpPr>
            <a:xfrm>
              <a:off x="8403428" y="1416107"/>
              <a:ext cx="1007716" cy="307161"/>
              <a:chOff x="8298657" y="1416107"/>
              <a:chExt cx="1007716" cy="307161"/>
            </a:xfrm>
          </p:grpSpPr>
          <p:sp>
            <p:nvSpPr>
              <p:cNvPr id="239" name="TextBox 238"/>
              <p:cNvSpPr txBox="1"/>
              <p:nvPr/>
            </p:nvSpPr>
            <p:spPr>
              <a:xfrm>
                <a:off x="8645535" y="1473243"/>
                <a:ext cx="660838" cy="250025"/>
              </a:xfrm>
              <a:prstGeom prst="rect">
                <a:avLst/>
              </a:prstGeom>
              <a:noFill/>
              <a:ln>
                <a:noFill/>
              </a:ln>
            </p:spPr>
            <p:txBody>
              <a:bodyPr wrap="none" lIns="0" tIns="27421" rIns="0" bIns="0" rtlCol="0" anchor="t">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Team Project</a:t>
                </a:r>
              </a:p>
            </p:txBody>
          </p:sp>
          <p:sp>
            <p:nvSpPr>
              <p:cNvPr id="371" name="Freeform 370"/>
              <p:cNvSpPr/>
              <p:nvPr/>
            </p:nvSpPr>
            <p:spPr bwMode="auto">
              <a:xfrm>
                <a:off x="8298657" y="1416107"/>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15" name="Group 14"/>
          <p:cNvGrpSpPr/>
          <p:nvPr/>
        </p:nvGrpSpPr>
        <p:grpSpPr>
          <a:xfrm>
            <a:off x="1495750" y="5134866"/>
            <a:ext cx="844806" cy="349066"/>
            <a:chOff x="1815887" y="5237334"/>
            <a:chExt cx="861746" cy="356066"/>
          </a:xfrm>
        </p:grpSpPr>
        <p:sp>
          <p:nvSpPr>
            <p:cNvPr id="62" name="Rectangle 61"/>
            <p:cNvSpPr/>
            <p:nvPr/>
          </p:nvSpPr>
          <p:spPr bwMode="auto">
            <a:xfrm>
              <a:off x="1815887" y="5237334"/>
              <a:ext cx="861746"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grpSp>
          <p:nvGrpSpPr>
            <p:cNvPr id="412" name="Group 411"/>
            <p:cNvGrpSpPr/>
            <p:nvPr/>
          </p:nvGrpSpPr>
          <p:grpSpPr>
            <a:xfrm>
              <a:off x="1854319" y="5310201"/>
              <a:ext cx="221053" cy="170255"/>
              <a:chOff x="1410342" y="5288934"/>
              <a:chExt cx="294653" cy="226942"/>
            </a:xfrm>
          </p:grpSpPr>
          <p:grpSp>
            <p:nvGrpSpPr>
              <p:cNvPr id="402" name="Group 401"/>
              <p:cNvGrpSpPr/>
              <p:nvPr/>
            </p:nvGrpSpPr>
            <p:grpSpPr>
              <a:xfrm>
                <a:off x="1428991" y="5308456"/>
                <a:ext cx="97032" cy="104039"/>
                <a:chOff x="1286878" y="3925073"/>
                <a:chExt cx="291844" cy="312918"/>
              </a:xfrm>
              <a:solidFill>
                <a:schemeClr val="bg1"/>
              </a:solidFill>
            </p:grpSpPr>
            <p:sp>
              <p:nvSpPr>
                <p:cNvPr id="397" name="Diamond 396"/>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98" name="Diamond 397"/>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99" name="Diamond 398"/>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03" name="Rounded Rectangle 402"/>
              <p:cNvSpPr/>
              <p:nvPr/>
            </p:nvSpPr>
            <p:spPr bwMode="auto">
              <a:xfrm>
                <a:off x="1410342" y="5288934"/>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04" name="Group 403"/>
              <p:cNvGrpSpPr/>
              <p:nvPr/>
            </p:nvGrpSpPr>
            <p:grpSpPr>
              <a:xfrm>
                <a:off x="1573839" y="5308987"/>
                <a:ext cx="97032" cy="104039"/>
                <a:chOff x="1286878" y="3925073"/>
                <a:chExt cx="291844" cy="312918"/>
              </a:xfrm>
              <a:solidFill>
                <a:schemeClr val="bg1"/>
              </a:solidFill>
            </p:grpSpPr>
            <p:sp>
              <p:nvSpPr>
                <p:cNvPr id="405" name="Diamond 40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06" name="Diamond 40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07" name="Diamond 40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08" name="Group 407"/>
              <p:cNvGrpSpPr/>
              <p:nvPr/>
            </p:nvGrpSpPr>
            <p:grpSpPr>
              <a:xfrm>
                <a:off x="1505369" y="5390438"/>
                <a:ext cx="97032" cy="104039"/>
                <a:chOff x="1286878" y="3925073"/>
                <a:chExt cx="291844" cy="312918"/>
              </a:xfrm>
              <a:solidFill>
                <a:schemeClr val="bg1"/>
              </a:solidFill>
            </p:grpSpPr>
            <p:sp>
              <p:nvSpPr>
                <p:cNvPr id="409" name="Diamond 408"/>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10" name="Diamond 409"/>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11" name="Diamond 410"/>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nvGrpSpPr>
          <p:cNvPr id="417" name="Group 416"/>
          <p:cNvGrpSpPr/>
          <p:nvPr/>
        </p:nvGrpSpPr>
        <p:grpSpPr>
          <a:xfrm>
            <a:off x="548432" y="4047160"/>
            <a:ext cx="988565" cy="303165"/>
            <a:chOff x="559429" y="4065187"/>
            <a:chExt cx="1008388" cy="309244"/>
          </a:xfrm>
        </p:grpSpPr>
        <p:pic>
          <p:nvPicPr>
            <p:cNvPr id="413" name="Picture 412"/>
            <p:cNvPicPr>
              <a:picLocks noChangeAspect="1"/>
            </p:cNvPicPr>
            <p:nvPr/>
          </p:nvPicPr>
          <p:blipFill>
            <a:blip r:embed="rId51" cstate="print">
              <a:biLevel thresh="25000"/>
              <a:extLst>
                <a:ext uri="{28A0092B-C50C-407E-A947-70E740481C1C}">
                  <a14:useLocalDpi xmlns:a14="http://schemas.microsoft.com/office/drawing/2010/main" val="0"/>
                </a:ext>
              </a:extLst>
            </a:blip>
            <a:stretch>
              <a:fillRect/>
            </a:stretch>
          </p:blipFill>
          <p:spPr>
            <a:xfrm>
              <a:off x="559429" y="4065187"/>
              <a:ext cx="252028" cy="252028"/>
            </a:xfrm>
            <a:prstGeom prst="rect">
              <a:avLst/>
            </a:prstGeom>
          </p:spPr>
        </p:pic>
        <p:sp>
          <p:nvSpPr>
            <p:cNvPr id="414" name="TextBox 413"/>
            <p:cNvSpPr txBox="1"/>
            <p:nvPr/>
          </p:nvSpPr>
          <p:spPr>
            <a:xfrm>
              <a:off x="908661" y="4073326"/>
              <a:ext cx="659156" cy="301105"/>
            </a:xfrm>
            <a:prstGeom prst="rect">
              <a:avLst/>
            </a:prstGeom>
            <a:noFill/>
            <a:ln>
              <a:noFill/>
            </a:ln>
          </p:spPr>
          <p:txBody>
            <a:bodyPr wrap="none" lIns="0" tIns="27421" rIns="0" bIns="0" rtlCol="0">
              <a:noAutofit/>
            </a:bodyPr>
            <a:lstStyle/>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VM Image Gallery</a:t>
              </a:r>
            </a:p>
            <a:p>
              <a:pPr marL="0" marR="0" lvl="0" indent="0" algn="l" defTabSz="913950" rtl="0" eaLnBrk="0" fontAlgn="base" latinLnBrk="0" hangingPunct="0">
                <a:lnSpc>
                  <a:spcPts val="800"/>
                </a:lnSpc>
                <a:spcBef>
                  <a:spcPct val="0"/>
                </a:spcBef>
                <a:spcAft>
                  <a:spcPct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grpSp>
      <p:grpSp>
        <p:nvGrpSpPr>
          <p:cNvPr id="23" name="Group 22"/>
          <p:cNvGrpSpPr/>
          <p:nvPr/>
        </p:nvGrpSpPr>
        <p:grpSpPr>
          <a:xfrm>
            <a:off x="7657562" y="5128638"/>
            <a:ext cx="772956" cy="339616"/>
            <a:chOff x="7811111" y="5230981"/>
            <a:chExt cx="788455" cy="346426"/>
          </a:xfrm>
        </p:grpSpPr>
        <p:sp>
          <p:nvSpPr>
            <p:cNvPr id="30" name="Rectangle 29"/>
            <p:cNvSpPr/>
            <p:nvPr/>
          </p:nvSpPr>
          <p:spPr bwMode="auto">
            <a:xfrm>
              <a:off x="7811111" y="5230981"/>
              <a:ext cx="788455"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 name="Picture 3"/>
            <p:cNvPicPr>
              <a:picLocks noChangeAspect="1"/>
            </p:cNvPicPr>
            <p:nvPr/>
          </p:nvPicPr>
          <p:blipFill>
            <a:blip r:embed="rId52" cstate="print">
              <a:biLevel thresh="25000"/>
              <a:extLst>
                <a:ext uri="{28A0092B-C50C-407E-A947-70E740481C1C}">
                  <a14:useLocalDpi xmlns:a14="http://schemas.microsoft.com/office/drawing/2010/main" val="0"/>
                </a:ext>
              </a:extLst>
            </a:blip>
            <a:stretch>
              <a:fillRect/>
            </a:stretch>
          </p:blipFill>
          <p:spPr>
            <a:xfrm>
              <a:off x="7860724" y="5289060"/>
              <a:ext cx="211665" cy="211665"/>
            </a:xfrm>
            <a:prstGeom prst="rect">
              <a:avLst/>
            </a:prstGeom>
          </p:spPr>
        </p:pic>
      </p:grpSp>
      <p:grpSp>
        <p:nvGrpSpPr>
          <p:cNvPr id="240" name="Group 239"/>
          <p:cNvGrpSpPr/>
          <p:nvPr/>
        </p:nvGrpSpPr>
        <p:grpSpPr>
          <a:xfrm>
            <a:off x="10252661" y="5128638"/>
            <a:ext cx="853288" cy="339616"/>
            <a:chOff x="10458248" y="5230981"/>
            <a:chExt cx="870398" cy="346426"/>
          </a:xfrm>
        </p:grpSpPr>
        <p:sp>
          <p:nvSpPr>
            <p:cNvPr id="34" name="Rectangle 33"/>
            <p:cNvSpPr/>
            <p:nvPr/>
          </p:nvSpPr>
          <p:spPr bwMode="auto">
            <a:xfrm>
              <a:off x="10458248"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Gateway</a:t>
              </a:r>
            </a:p>
          </p:txBody>
        </p:sp>
        <p:pic>
          <p:nvPicPr>
            <p:cNvPr id="10" name="Picture 9"/>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10460633" y="5267779"/>
              <a:ext cx="241495" cy="241495"/>
            </a:xfrm>
            <a:prstGeom prst="rect">
              <a:avLst/>
            </a:prstGeom>
          </p:spPr>
        </p:pic>
      </p:grpSp>
      <p:grpSp>
        <p:nvGrpSpPr>
          <p:cNvPr id="21" name="Group 20"/>
          <p:cNvGrpSpPr/>
          <p:nvPr/>
        </p:nvGrpSpPr>
        <p:grpSpPr>
          <a:xfrm>
            <a:off x="6812467" y="5128963"/>
            <a:ext cx="813311" cy="339375"/>
            <a:chOff x="6949070" y="5231313"/>
            <a:chExt cx="829620" cy="346180"/>
          </a:xfrm>
        </p:grpSpPr>
        <p:sp>
          <p:nvSpPr>
            <p:cNvPr id="29" name="Rectangle 28"/>
            <p:cNvSpPr/>
            <p:nvPr/>
          </p:nvSpPr>
          <p:spPr bwMode="auto">
            <a:xfrm>
              <a:off x="6949070" y="5231313"/>
              <a:ext cx="829620"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12" name="Picture 11"/>
            <p:cNvPicPr>
              <a:picLocks noChangeAspect="1"/>
            </p:cNvPicPr>
            <p:nvPr/>
          </p:nvPicPr>
          <p:blipFill>
            <a:blip r:embed="rId54" cstate="print">
              <a:biLevel thresh="25000"/>
              <a:extLst>
                <a:ext uri="{28A0092B-C50C-407E-A947-70E740481C1C}">
                  <a14:useLocalDpi xmlns:a14="http://schemas.microsoft.com/office/drawing/2010/main" val="0"/>
                </a:ext>
              </a:extLst>
            </a:blip>
            <a:stretch>
              <a:fillRect/>
            </a:stretch>
          </p:blipFill>
          <p:spPr>
            <a:xfrm>
              <a:off x="6988668" y="5270432"/>
              <a:ext cx="238842" cy="238842"/>
            </a:xfrm>
            <a:prstGeom prst="rect">
              <a:avLst/>
            </a:prstGeom>
          </p:spPr>
        </p:pic>
      </p:grpSp>
    </p:spTree>
    <p:extLst>
      <p:ext uri="{BB962C8B-B14F-4D97-AF65-F5344CB8AC3E}">
        <p14:creationId xmlns:p14="http://schemas.microsoft.com/office/powerpoint/2010/main" val="3990441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wipe(down)">
                                      <p:cBhvr>
                                        <p:cTn id="10" dur="250"/>
                                        <p:tgtEl>
                                          <p:spTgt spid="5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wipe(down)">
                                      <p:cBhvr>
                                        <p:cTn id="13" dur="500"/>
                                        <p:tgtEl>
                                          <p:spTgt spid="8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3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300"/>
                                        <p:tgtEl>
                                          <p:spTgt spid="15"/>
                                        </p:tgtEl>
                                      </p:cBhvr>
                                    </p:animEffect>
                                  </p:childTnLst>
                                </p:cTn>
                              </p:par>
                              <p:par>
                                <p:cTn id="29" presetID="10"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300"/>
                                        <p:tgtEl>
                                          <p:spTgt spid="16"/>
                                        </p:tgtEl>
                                      </p:cBhvr>
                                    </p:animEffect>
                                  </p:childTnLst>
                                </p:cTn>
                              </p:par>
                              <p:par>
                                <p:cTn id="32" presetID="10" presetClass="entr" presetSubtype="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300"/>
                                        <p:tgtEl>
                                          <p:spTgt spid="18"/>
                                        </p:tgtEl>
                                      </p:cBhvr>
                                    </p:animEffect>
                                  </p:childTnLst>
                                </p:cTn>
                              </p:par>
                              <p:par>
                                <p:cTn id="35" presetID="10"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300"/>
                                        <p:tgtEl>
                                          <p:spTgt spid="19"/>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300"/>
                                        <p:tgtEl>
                                          <p:spTgt spid="20"/>
                                        </p:tgtEl>
                                      </p:cBhvr>
                                    </p:animEffect>
                                  </p:childTnLst>
                                </p:cTn>
                              </p:par>
                              <p:par>
                                <p:cTn id="41" presetID="10"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300"/>
                                        <p:tgtEl>
                                          <p:spTgt spid="21"/>
                                        </p:tgtEl>
                                      </p:cBhvr>
                                    </p:animEffect>
                                  </p:childTnLst>
                                </p:cTn>
                              </p:par>
                              <p:par>
                                <p:cTn id="44" presetID="10"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300"/>
                                        <p:tgtEl>
                                          <p:spTgt spid="23"/>
                                        </p:tgtEl>
                                      </p:cBhvr>
                                    </p:animEffect>
                                  </p:childTnLst>
                                </p:cTn>
                              </p:par>
                              <p:par>
                                <p:cTn id="47" presetID="10" presetClass="entr" presetSubtype="0" fill="hold" nodeType="withEffect">
                                  <p:stCondLst>
                                    <p:cond delay="0"/>
                                  </p:stCondLst>
                                  <p:childTnLst>
                                    <p:set>
                                      <p:cBhvr>
                                        <p:cTn id="48" dur="1" fill="hold">
                                          <p:stCondLst>
                                            <p:cond delay="0"/>
                                          </p:stCondLst>
                                        </p:cTn>
                                        <p:tgtEl>
                                          <p:spTgt spid="237"/>
                                        </p:tgtEl>
                                        <p:attrNameLst>
                                          <p:attrName>style.visibility</p:attrName>
                                        </p:attrNameLst>
                                      </p:cBhvr>
                                      <p:to>
                                        <p:strVal val="visible"/>
                                      </p:to>
                                    </p:set>
                                    <p:animEffect transition="in" filter="fade">
                                      <p:cBhvr>
                                        <p:cTn id="49" dur="300"/>
                                        <p:tgtEl>
                                          <p:spTgt spid="237"/>
                                        </p:tgtEl>
                                      </p:cBhvr>
                                    </p:animEffect>
                                  </p:childTnLst>
                                </p:cTn>
                              </p:par>
                              <p:par>
                                <p:cTn id="50" presetID="10" presetClass="entr" presetSubtype="0" fill="hold" nodeType="withEffect">
                                  <p:stCondLst>
                                    <p:cond delay="0"/>
                                  </p:stCondLst>
                                  <p:childTnLst>
                                    <p:set>
                                      <p:cBhvr>
                                        <p:cTn id="51" dur="1" fill="hold">
                                          <p:stCondLst>
                                            <p:cond delay="0"/>
                                          </p:stCondLst>
                                        </p:cTn>
                                        <p:tgtEl>
                                          <p:spTgt spid="238"/>
                                        </p:tgtEl>
                                        <p:attrNameLst>
                                          <p:attrName>style.visibility</p:attrName>
                                        </p:attrNameLst>
                                      </p:cBhvr>
                                      <p:to>
                                        <p:strVal val="visible"/>
                                      </p:to>
                                    </p:set>
                                    <p:animEffect transition="in" filter="fade">
                                      <p:cBhvr>
                                        <p:cTn id="52" dur="300"/>
                                        <p:tgtEl>
                                          <p:spTgt spid="238"/>
                                        </p:tgtEl>
                                      </p:cBhvr>
                                    </p:animEffect>
                                  </p:childTnLst>
                                </p:cTn>
                              </p:par>
                              <p:par>
                                <p:cTn id="53" presetID="10" presetClass="entr" presetSubtype="0" fill="hold" nodeType="withEffect">
                                  <p:stCondLst>
                                    <p:cond delay="0"/>
                                  </p:stCondLst>
                                  <p:childTnLst>
                                    <p:set>
                                      <p:cBhvr>
                                        <p:cTn id="54" dur="1" fill="hold">
                                          <p:stCondLst>
                                            <p:cond delay="0"/>
                                          </p:stCondLst>
                                        </p:cTn>
                                        <p:tgtEl>
                                          <p:spTgt spid="240"/>
                                        </p:tgtEl>
                                        <p:attrNameLst>
                                          <p:attrName>style.visibility</p:attrName>
                                        </p:attrNameLst>
                                      </p:cBhvr>
                                      <p:to>
                                        <p:strVal val="visible"/>
                                      </p:to>
                                    </p:set>
                                    <p:animEffect transition="in" filter="fade">
                                      <p:cBhvr>
                                        <p:cTn id="55" dur="300"/>
                                        <p:tgtEl>
                                          <p:spTgt spid="240"/>
                                        </p:tgtEl>
                                      </p:cBhvr>
                                    </p:animEffect>
                                  </p:childTnLst>
                                </p:cTn>
                              </p:par>
                              <p:par>
                                <p:cTn id="56" presetID="10" presetClass="entr" presetSubtype="0" fill="hold" nodeType="withEffect">
                                  <p:stCondLst>
                                    <p:cond delay="0"/>
                                  </p:stCondLst>
                                  <p:childTnLst>
                                    <p:set>
                                      <p:cBhvr>
                                        <p:cTn id="57" dur="1" fill="hold">
                                          <p:stCondLst>
                                            <p:cond delay="0"/>
                                          </p:stCondLst>
                                        </p:cTn>
                                        <p:tgtEl>
                                          <p:spTgt spid="241"/>
                                        </p:tgtEl>
                                        <p:attrNameLst>
                                          <p:attrName>style.visibility</p:attrName>
                                        </p:attrNameLst>
                                      </p:cBhvr>
                                      <p:to>
                                        <p:strVal val="visible"/>
                                      </p:to>
                                    </p:set>
                                    <p:animEffect transition="in" filter="fade">
                                      <p:cBhvr>
                                        <p:cTn id="58" dur="300"/>
                                        <p:tgtEl>
                                          <p:spTgt spid="24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78"/>
                                        </p:tgtEl>
                                        <p:attrNameLst>
                                          <p:attrName>style.visibility</p:attrName>
                                        </p:attrNameLst>
                                      </p:cBhvr>
                                      <p:to>
                                        <p:strVal val="visible"/>
                                      </p:to>
                                    </p:set>
                                    <p:animEffect transition="in" filter="wipe(down)">
                                      <p:cBhvr>
                                        <p:cTn id="63" dur="500"/>
                                        <p:tgtEl>
                                          <p:spTgt spid="78"/>
                                        </p:tgtEl>
                                      </p:cBhvr>
                                    </p:animEffect>
                                  </p:childTnLst>
                                </p:cTn>
                              </p:par>
                            </p:childTnLst>
                          </p:cTn>
                        </p:par>
                        <p:par>
                          <p:cTn id="64" fill="hold">
                            <p:stCondLst>
                              <p:cond delay="500"/>
                            </p:stCondLst>
                            <p:childTnLst>
                              <p:par>
                                <p:cTn id="65" presetID="10" presetClass="entr" presetSubtype="0" fill="hold" nodeType="afterEffect">
                                  <p:stCondLst>
                                    <p:cond delay="500"/>
                                  </p:stCondLst>
                                  <p:childTnLst>
                                    <p:set>
                                      <p:cBhvr>
                                        <p:cTn id="66" dur="1" fill="hold">
                                          <p:stCondLst>
                                            <p:cond delay="0"/>
                                          </p:stCondLst>
                                        </p:cTn>
                                        <p:tgtEl>
                                          <p:spTgt spid="136"/>
                                        </p:tgtEl>
                                        <p:attrNameLst>
                                          <p:attrName>style.visibility</p:attrName>
                                        </p:attrNameLst>
                                      </p:cBhvr>
                                      <p:to>
                                        <p:strVal val="visible"/>
                                      </p:to>
                                    </p:set>
                                    <p:animEffect transition="in" filter="fade">
                                      <p:cBhvr>
                                        <p:cTn id="67" dur="500"/>
                                        <p:tgtEl>
                                          <p:spTgt spid="136"/>
                                        </p:tgtEl>
                                      </p:cBhvr>
                                    </p:animEffect>
                                  </p:childTnLst>
                                </p:cTn>
                              </p:par>
                            </p:childTnLst>
                          </p:cTn>
                        </p:par>
                        <p:par>
                          <p:cTn id="68" fill="hold">
                            <p:stCondLst>
                              <p:cond delay="1500"/>
                            </p:stCondLst>
                            <p:childTnLst>
                              <p:par>
                                <p:cTn id="69" presetID="10" presetClass="entr" presetSubtype="0" fill="hold" nodeType="afterEffect">
                                  <p:stCondLst>
                                    <p:cond delay="0"/>
                                  </p:stCondLst>
                                  <p:childTnLst>
                                    <p:set>
                                      <p:cBhvr>
                                        <p:cTn id="70" dur="1" fill="hold">
                                          <p:stCondLst>
                                            <p:cond delay="0"/>
                                          </p:stCondLst>
                                        </p:cTn>
                                        <p:tgtEl>
                                          <p:spTgt spid="143"/>
                                        </p:tgtEl>
                                        <p:attrNameLst>
                                          <p:attrName>style.visibility</p:attrName>
                                        </p:attrNameLst>
                                      </p:cBhvr>
                                      <p:to>
                                        <p:strVal val="visible"/>
                                      </p:to>
                                    </p:set>
                                    <p:animEffect transition="in" filter="fade">
                                      <p:cBhvr>
                                        <p:cTn id="71" dur="500"/>
                                        <p:tgtEl>
                                          <p:spTgt spid="143"/>
                                        </p:tgtEl>
                                      </p:cBhvr>
                                    </p:animEffect>
                                  </p:childTnLst>
                                </p:cTn>
                              </p:par>
                            </p:childTnLst>
                          </p:cTn>
                        </p:par>
                        <p:par>
                          <p:cTn id="72" fill="hold">
                            <p:stCondLst>
                              <p:cond delay="2000"/>
                            </p:stCondLst>
                            <p:childTnLst>
                              <p:par>
                                <p:cTn id="73" presetID="10" presetClass="entr" presetSubtype="0" fill="hold" nodeType="afterEffect">
                                  <p:stCondLst>
                                    <p:cond delay="0"/>
                                  </p:stCondLst>
                                  <p:childTnLst>
                                    <p:set>
                                      <p:cBhvr>
                                        <p:cTn id="74" dur="1" fill="hold">
                                          <p:stCondLst>
                                            <p:cond delay="0"/>
                                          </p:stCondLst>
                                        </p:cTn>
                                        <p:tgtEl>
                                          <p:spTgt spid="375"/>
                                        </p:tgtEl>
                                        <p:attrNameLst>
                                          <p:attrName>style.visibility</p:attrName>
                                        </p:attrNameLst>
                                      </p:cBhvr>
                                      <p:to>
                                        <p:strVal val="visible"/>
                                      </p:to>
                                    </p:set>
                                    <p:animEffect transition="in" filter="fade">
                                      <p:cBhvr>
                                        <p:cTn id="75" dur="500"/>
                                        <p:tgtEl>
                                          <p:spTgt spid="375"/>
                                        </p:tgtEl>
                                      </p:cBhvr>
                                    </p:animEffect>
                                  </p:childTnLst>
                                </p:cTn>
                              </p:par>
                            </p:childTnLst>
                          </p:cTn>
                        </p:par>
                        <p:par>
                          <p:cTn id="76" fill="hold">
                            <p:stCondLst>
                              <p:cond delay="2500"/>
                            </p:stCondLst>
                            <p:childTnLst>
                              <p:par>
                                <p:cTn id="77" presetID="10" presetClass="entr" presetSubtype="0" fill="hold" nodeType="afterEffect">
                                  <p:stCondLst>
                                    <p:cond delay="0"/>
                                  </p:stCondLst>
                                  <p:childTnLst>
                                    <p:set>
                                      <p:cBhvr>
                                        <p:cTn id="78" dur="1" fill="hold">
                                          <p:stCondLst>
                                            <p:cond delay="0"/>
                                          </p:stCondLst>
                                        </p:cTn>
                                        <p:tgtEl>
                                          <p:spTgt spid="380"/>
                                        </p:tgtEl>
                                        <p:attrNameLst>
                                          <p:attrName>style.visibility</p:attrName>
                                        </p:attrNameLst>
                                      </p:cBhvr>
                                      <p:to>
                                        <p:strVal val="visible"/>
                                      </p:to>
                                    </p:set>
                                    <p:animEffect transition="in" filter="fade">
                                      <p:cBhvr>
                                        <p:cTn id="79" dur="500"/>
                                        <p:tgtEl>
                                          <p:spTgt spid="380"/>
                                        </p:tgtEl>
                                      </p:cBhvr>
                                    </p:animEffect>
                                  </p:childTnLst>
                                </p:cTn>
                              </p:par>
                            </p:childTnLst>
                          </p:cTn>
                        </p:par>
                        <p:par>
                          <p:cTn id="80" fill="hold">
                            <p:stCondLst>
                              <p:cond delay="3000"/>
                            </p:stCondLst>
                            <p:childTnLst>
                              <p:par>
                                <p:cTn id="81" presetID="10" presetClass="entr" presetSubtype="0" fill="hold" nodeType="afterEffect">
                                  <p:stCondLst>
                                    <p:cond delay="0"/>
                                  </p:stCondLst>
                                  <p:childTnLst>
                                    <p:set>
                                      <p:cBhvr>
                                        <p:cTn id="82" dur="1" fill="hold">
                                          <p:stCondLst>
                                            <p:cond delay="0"/>
                                          </p:stCondLst>
                                        </p:cTn>
                                        <p:tgtEl>
                                          <p:spTgt spid="395"/>
                                        </p:tgtEl>
                                        <p:attrNameLst>
                                          <p:attrName>style.visibility</p:attrName>
                                        </p:attrNameLst>
                                      </p:cBhvr>
                                      <p:to>
                                        <p:strVal val="visible"/>
                                      </p:to>
                                    </p:set>
                                    <p:animEffect transition="in" filter="fade">
                                      <p:cBhvr>
                                        <p:cTn id="83" dur="500"/>
                                        <p:tgtEl>
                                          <p:spTgt spid="395"/>
                                        </p:tgtEl>
                                      </p:cBhvr>
                                    </p:animEffect>
                                  </p:childTnLst>
                                </p:cTn>
                              </p:par>
                            </p:childTnLst>
                          </p:cTn>
                        </p:par>
                        <p:par>
                          <p:cTn id="84" fill="hold">
                            <p:stCondLst>
                              <p:cond delay="3500"/>
                            </p:stCondLst>
                            <p:childTnLst>
                              <p:par>
                                <p:cTn id="85" presetID="10" presetClass="entr" presetSubtype="0" fill="hold" nodeType="afterEffect">
                                  <p:stCondLst>
                                    <p:cond delay="0"/>
                                  </p:stCondLst>
                                  <p:childTnLst>
                                    <p:set>
                                      <p:cBhvr>
                                        <p:cTn id="86" dur="1" fill="hold">
                                          <p:stCondLst>
                                            <p:cond delay="0"/>
                                          </p:stCondLst>
                                        </p:cTn>
                                        <p:tgtEl>
                                          <p:spTgt spid="387"/>
                                        </p:tgtEl>
                                        <p:attrNameLst>
                                          <p:attrName>style.visibility</p:attrName>
                                        </p:attrNameLst>
                                      </p:cBhvr>
                                      <p:to>
                                        <p:strVal val="visible"/>
                                      </p:to>
                                    </p:set>
                                    <p:animEffect transition="in" filter="fade">
                                      <p:cBhvr>
                                        <p:cTn id="87" dur="500"/>
                                        <p:tgtEl>
                                          <p:spTgt spid="387"/>
                                        </p:tgtEl>
                                      </p:cBhvr>
                                    </p:animEffect>
                                  </p:childTnLst>
                                </p:cTn>
                              </p:par>
                            </p:childTnLst>
                          </p:cTn>
                        </p:par>
                        <p:par>
                          <p:cTn id="88" fill="hold">
                            <p:stCondLst>
                              <p:cond delay="4000"/>
                            </p:stCondLst>
                            <p:childTnLst>
                              <p:par>
                                <p:cTn id="89" presetID="10" presetClass="entr" presetSubtype="0" fill="hold" nodeType="afterEffect">
                                  <p:stCondLst>
                                    <p:cond delay="0"/>
                                  </p:stCondLst>
                                  <p:childTnLst>
                                    <p:set>
                                      <p:cBhvr>
                                        <p:cTn id="90" dur="1" fill="hold">
                                          <p:stCondLst>
                                            <p:cond delay="0"/>
                                          </p:stCondLst>
                                        </p:cTn>
                                        <p:tgtEl>
                                          <p:spTgt spid="394"/>
                                        </p:tgtEl>
                                        <p:attrNameLst>
                                          <p:attrName>style.visibility</p:attrName>
                                        </p:attrNameLst>
                                      </p:cBhvr>
                                      <p:to>
                                        <p:strVal val="visible"/>
                                      </p:to>
                                    </p:set>
                                    <p:animEffect transition="in" filter="fade">
                                      <p:cBhvr>
                                        <p:cTn id="91" dur="500"/>
                                        <p:tgtEl>
                                          <p:spTgt spid="394"/>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75"/>
                                        </p:tgtEl>
                                        <p:attrNameLst>
                                          <p:attrName>style.visibility</p:attrName>
                                        </p:attrNameLst>
                                      </p:cBhvr>
                                      <p:to>
                                        <p:strVal val="visible"/>
                                      </p:to>
                                    </p:set>
                                    <p:animEffect transition="in" filter="wipe(left)">
                                      <p:cBhvr>
                                        <p:cTn id="96" dur="500"/>
                                        <p:tgtEl>
                                          <p:spTgt spid="75"/>
                                        </p:tgtEl>
                                      </p:cBhvr>
                                    </p:animEffect>
                                  </p:childTnLst>
                                </p:cTn>
                              </p:par>
                            </p:childTnLst>
                          </p:cTn>
                        </p:par>
                        <p:par>
                          <p:cTn id="97" fill="hold">
                            <p:stCondLst>
                              <p:cond delay="500"/>
                            </p:stCondLst>
                            <p:childTnLst>
                              <p:par>
                                <p:cTn id="98" presetID="10" presetClass="entr" presetSubtype="0" fill="hold" nodeType="afterEffect">
                                  <p:stCondLst>
                                    <p:cond delay="0"/>
                                  </p:stCondLst>
                                  <p:childTnLst>
                                    <p:set>
                                      <p:cBhvr>
                                        <p:cTn id="99" dur="1" fill="hold">
                                          <p:stCondLst>
                                            <p:cond delay="0"/>
                                          </p:stCondLst>
                                        </p:cTn>
                                        <p:tgtEl>
                                          <p:spTgt spid="332"/>
                                        </p:tgtEl>
                                        <p:attrNameLst>
                                          <p:attrName>style.visibility</p:attrName>
                                        </p:attrNameLst>
                                      </p:cBhvr>
                                      <p:to>
                                        <p:strVal val="visible"/>
                                      </p:to>
                                    </p:set>
                                    <p:animEffect transition="in" filter="fade">
                                      <p:cBhvr>
                                        <p:cTn id="100" dur="500"/>
                                        <p:tgtEl>
                                          <p:spTgt spid="332"/>
                                        </p:tgtEl>
                                      </p:cBhvr>
                                    </p:animEffect>
                                  </p:childTnLst>
                                </p:cTn>
                              </p:par>
                              <p:par>
                                <p:cTn id="101" presetID="10" presetClass="entr" presetSubtype="0" fill="hold" nodeType="withEffect">
                                  <p:stCondLst>
                                    <p:cond delay="0"/>
                                  </p:stCondLst>
                                  <p:childTnLst>
                                    <p:set>
                                      <p:cBhvr>
                                        <p:cTn id="102" dur="1" fill="hold">
                                          <p:stCondLst>
                                            <p:cond delay="0"/>
                                          </p:stCondLst>
                                        </p:cTn>
                                        <p:tgtEl>
                                          <p:spTgt spid="334"/>
                                        </p:tgtEl>
                                        <p:attrNameLst>
                                          <p:attrName>style.visibility</p:attrName>
                                        </p:attrNameLst>
                                      </p:cBhvr>
                                      <p:to>
                                        <p:strVal val="visible"/>
                                      </p:to>
                                    </p:set>
                                    <p:animEffect transition="in" filter="fade">
                                      <p:cBhvr>
                                        <p:cTn id="103" dur="500"/>
                                        <p:tgtEl>
                                          <p:spTgt spid="334"/>
                                        </p:tgtEl>
                                      </p:cBhvr>
                                    </p:animEffect>
                                  </p:childTnLst>
                                </p:cTn>
                              </p:par>
                              <p:par>
                                <p:cTn id="104" presetID="10" presetClass="entr" presetSubtype="0" fill="hold" nodeType="withEffect">
                                  <p:stCondLst>
                                    <p:cond delay="0"/>
                                  </p:stCondLst>
                                  <p:childTnLst>
                                    <p:set>
                                      <p:cBhvr>
                                        <p:cTn id="105" dur="1" fill="hold">
                                          <p:stCondLst>
                                            <p:cond delay="0"/>
                                          </p:stCondLst>
                                        </p:cTn>
                                        <p:tgtEl>
                                          <p:spTgt spid="335"/>
                                        </p:tgtEl>
                                        <p:attrNameLst>
                                          <p:attrName>style.visibility</p:attrName>
                                        </p:attrNameLst>
                                      </p:cBhvr>
                                      <p:to>
                                        <p:strVal val="visible"/>
                                      </p:to>
                                    </p:set>
                                    <p:animEffect transition="in" filter="fade">
                                      <p:cBhvr>
                                        <p:cTn id="106" dur="500"/>
                                        <p:tgtEl>
                                          <p:spTgt spid="335"/>
                                        </p:tgtEl>
                                      </p:cBhvr>
                                    </p:animEffect>
                                  </p:childTnLst>
                                </p:cTn>
                              </p:par>
                              <p:par>
                                <p:cTn id="107" presetID="10" presetClass="entr" presetSubtype="0" fill="hold" nodeType="withEffect">
                                  <p:stCondLst>
                                    <p:cond delay="0"/>
                                  </p:stCondLst>
                                  <p:childTnLst>
                                    <p:set>
                                      <p:cBhvr>
                                        <p:cTn id="108" dur="1" fill="hold">
                                          <p:stCondLst>
                                            <p:cond delay="0"/>
                                          </p:stCondLst>
                                        </p:cTn>
                                        <p:tgtEl>
                                          <p:spTgt spid="331"/>
                                        </p:tgtEl>
                                        <p:attrNameLst>
                                          <p:attrName>style.visibility</p:attrName>
                                        </p:attrNameLst>
                                      </p:cBhvr>
                                      <p:to>
                                        <p:strVal val="visible"/>
                                      </p:to>
                                    </p:set>
                                    <p:animEffect transition="in" filter="fade">
                                      <p:cBhvr>
                                        <p:cTn id="109" dur="500"/>
                                        <p:tgtEl>
                                          <p:spTgt spid="331"/>
                                        </p:tgtEl>
                                      </p:cBhvr>
                                    </p:animEffect>
                                  </p:childTnLst>
                                </p:cTn>
                              </p:par>
                              <p:par>
                                <p:cTn id="110" presetID="10" presetClass="entr" presetSubtype="0" fill="hold" nodeType="withEffect">
                                  <p:stCondLst>
                                    <p:cond delay="0"/>
                                  </p:stCondLst>
                                  <p:childTnLst>
                                    <p:set>
                                      <p:cBhvr>
                                        <p:cTn id="111" dur="1" fill="hold">
                                          <p:stCondLst>
                                            <p:cond delay="0"/>
                                          </p:stCondLst>
                                        </p:cTn>
                                        <p:tgtEl>
                                          <p:spTgt spid="333"/>
                                        </p:tgtEl>
                                        <p:attrNameLst>
                                          <p:attrName>style.visibility</p:attrName>
                                        </p:attrNameLst>
                                      </p:cBhvr>
                                      <p:to>
                                        <p:strVal val="visible"/>
                                      </p:to>
                                    </p:set>
                                    <p:animEffect transition="in" filter="fade">
                                      <p:cBhvr>
                                        <p:cTn id="112" dur="500"/>
                                        <p:tgtEl>
                                          <p:spTgt spid="333"/>
                                        </p:tgtEl>
                                      </p:cBhvr>
                                    </p:animEffect>
                                  </p:childTnLst>
                                </p:cTn>
                              </p:par>
                              <p:par>
                                <p:cTn id="113" presetID="10" presetClass="entr" presetSubtype="0" fill="hold" nodeType="withEffect">
                                  <p:stCondLst>
                                    <p:cond delay="0"/>
                                  </p:stCondLst>
                                  <p:childTnLst>
                                    <p:set>
                                      <p:cBhvr>
                                        <p:cTn id="114" dur="1" fill="hold">
                                          <p:stCondLst>
                                            <p:cond delay="0"/>
                                          </p:stCondLst>
                                        </p:cTn>
                                        <p:tgtEl>
                                          <p:spTgt spid="336"/>
                                        </p:tgtEl>
                                        <p:attrNameLst>
                                          <p:attrName>style.visibility</p:attrName>
                                        </p:attrNameLst>
                                      </p:cBhvr>
                                      <p:to>
                                        <p:strVal val="visible"/>
                                      </p:to>
                                    </p:set>
                                    <p:animEffect transition="in" filter="fade">
                                      <p:cBhvr>
                                        <p:cTn id="115" dur="500"/>
                                        <p:tgtEl>
                                          <p:spTgt spid="336"/>
                                        </p:tgtEl>
                                      </p:cBhvr>
                                    </p:animEffect>
                                  </p:childTnLst>
                                </p:cTn>
                              </p:par>
                              <p:par>
                                <p:cTn id="116" presetID="10" presetClass="entr" presetSubtype="0" fill="hold" nodeType="withEffect">
                                  <p:stCondLst>
                                    <p:cond delay="0"/>
                                  </p:stCondLst>
                                  <p:childTnLst>
                                    <p:set>
                                      <p:cBhvr>
                                        <p:cTn id="117" dur="1" fill="hold">
                                          <p:stCondLst>
                                            <p:cond delay="0"/>
                                          </p:stCondLst>
                                        </p:cTn>
                                        <p:tgtEl>
                                          <p:spTgt spid="417"/>
                                        </p:tgtEl>
                                        <p:attrNameLst>
                                          <p:attrName>style.visibility</p:attrName>
                                        </p:attrNameLst>
                                      </p:cBhvr>
                                      <p:to>
                                        <p:strVal val="visible"/>
                                      </p:to>
                                    </p:set>
                                    <p:animEffect transition="in" filter="fade">
                                      <p:cBhvr>
                                        <p:cTn id="118" dur="500"/>
                                        <p:tgtEl>
                                          <p:spTgt spid="417"/>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2" fill="hold" grpId="0" nodeType="clickEffect">
                                  <p:stCondLst>
                                    <p:cond delay="0"/>
                                  </p:stCondLst>
                                  <p:childTnLst>
                                    <p:set>
                                      <p:cBhvr>
                                        <p:cTn id="122" dur="1" fill="hold">
                                          <p:stCondLst>
                                            <p:cond delay="0"/>
                                          </p:stCondLst>
                                        </p:cTn>
                                        <p:tgtEl>
                                          <p:spTgt spid="71"/>
                                        </p:tgtEl>
                                        <p:attrNameLst>
                                          <p:attrName>style.visibility</p:attrName>
                                        </p:attrNameLst>
                                      </p:cBhvr>
                                      <p:to>
                                        <p:strVal val="visible"/>
                                      </p:to>
                                    </p:set>
                                    <p:animEffect transition="in" filter="wipe(right)">
                                      <p:cBhvr>
                                        <p:cTn id="123" dur="500"/>
                                        <p:tgtEl>
                                          <p:spTgt spid="71"/>
                                        </p:tgtEl>
                                      </p:cBhvr>
                                    </p:animEffect>
                                  </p:childTnLst>
                                </p:cTn>
                              </p:par>
                            </p:childTnLst>
                          </p:cTn>
                        </p:par>
                        <p:par>
                          <p:cTn id="124" fill="hold">
                            <p:stCondLst>
                              <p:cond delay="500"/>
                            </p:stCondLst>
                            <p:childTnLst>
                              <p:par>
                                <p:cTn id="125" presetID="10" presetClass="entr" presetSubtype="0" fill="hold" nodeType="afterEffect">
                                  <p:stCondLst>
                                    <p:cond delay="0"/>
                                  </p:stCondLst>
                                  <p:childTnLst>
                                    <p:set>
                                      <p:cBhvr>
                                        <p:cTn id="126" dur="1" fill="hold">
                                          <p:stCondLst>
                                            <p:cond delay="0"/>
                                          </p:stCondLst>
                                        </p:cTn>
                                        <p:tgtEl>
                                          <p:spTgt spid="337"/>
                                        </p:tgtEl>
                                        <p:attrNameLst>
                                          <p:attrName>style.visibility</p:attrName>
                                        </p:attrNameLst>
                                      </p:cBhvr>
                                      <p:to>
                                        <p:strVal val="visible"/>
                                      </p:to>
                                    </p:set>
                                    <p:animEffect transition="in" filter="fade">
                                      <p:cBhvr>
                                        <p:cTn id="127" dur="500"/>
                                        <p:tgtEl>
                                          <p:spTgt spid="337"/>
                                        </p:tgtEl>
                                      </p:cBhvr>
                                    </p:animEffect>
                                  </p:childTnLst>
                                </p:cTn>
                              </p:par>
                              <p:par>
                                <p:cTn id="128" presetID="10" presetClass="entr" presetSubtype="0" fill="hold" nodeType="withEffect">
                                  <p:stCondLst>
                                    <p:cond delay="0"/>
                                  </p:stCondLst>
                                  <p:childTnLst>
                                    <p:set>
                                      <p:cBhvr>
                                        <p:cTn id="129" dur="1" fill="hold">
                                          <p:stCondLst>
                                            <p:cond delay="0"/>
                                          </p:stCondLst>
                                        </p:cTn>
                                        <p:tgtEl>
                                          <p:spTgt spid="328"/>
                                        </p:tgtEl>
                                        <p:attrNameLst>
                                          <p:attrName>style.visibility</p:attrName>
                                        </p:attrNameLst>
                                      </p:cBhvr>
                                      <p:to>
                                        <p:strVal val="visible"/>
                                      </p:to>
                                    </p:set>
                                    <p:animEffect transition="in" filter="fade">
                                      <p:cBhvr>
                                        <p:cTn id="130" dur="500"/>
                                        <p:tgtEl>
                                          <p:spTgt spid="328"/>
                                        </p:tgtEl>
                                      </p:cBhvr>
                                    </p:animEffect>
                                  </p:childTnLst>
                                </p:cTn>
                              </p:par>
                              <p:par>
                                <p:cTn id="131" presetID="10" presetClass="entr" presetSubtype="0" fill="hold" nodeType="withEffect">
                                  <p:stCondLst>
                                    <p:cond delay="0"/>
                                  </p:stCondLst>
                                  <p:childTnLst>
                                    <p:set>
                                      <p:cBhvr>
                                        <p:cTn id="132" dur="1" fill="hold">
                                          <p:stCondLst>
                                            <p:cond delay="0"/>
                                          </p:stCondLst>
                                        </p:cTn>
                                        <p:tgtEl>
                                          <p:spTgt spid="338"/>
                                        </p:tgtEl>
                                        <p:attrNameLst>
                                          <p:attrName>style.visibility</p:attrName>
                                        </p:attrNameLst>
                                      </p:cBhvr>
                                      <p:to>
                                        <p:strVal val="visible"/>
                                      </p:to>
                                    </p:set>
                                    <p:animEffect transition="in" filter="fade">
                                      <p:cBhvr>
                                        <p:cTn id="133" dur="500"/>
                                        <p:tgtEl>
                                          <p:spTgt spid="338"/>
                                        </p:tgtEl>
                                      </p:cBhvr>
                                    </p:animEffect>
                                  </p:childTnLst>
                                </p:cTn>
                              </p:par>
                              <p:par>
                                <p:cTn id="134" presetID="10" presetClass="entr" presetSubtype="0" fill="hold" nodeType="withEffect">
                                  <p:stCondLst>
                                    <p:cond delay="0"/>
                                  </p:stCondLst>
                                  <p:childTnLst>
                                    <p:set>
                                      <p:cBhvr>
                                        <p:cTn id="135" dur="1" fill="hold">
                                          <p:stCondLst>
                                            <p:cond delay="0"/>
                                          </p:stCondLst>
                                        </p:cTn>
                                        <p:tgtEl>
                                          <p:spTgt spid="339"/>
                                        </p:tgtEl>
                                        <p:attrNameLst>
                                          <p:attrName>style.visibility</p:attrName>
                                        </p:attrNameLst>
                                      </p:cBhvr>
                                      <p:to>
                                        <p:strVal val="visible"/>
                                      </p:to>
                                    </p:set>
                                    <p:animEffect transition="in" filter="fade">
                                      <p:cBhvr>
                                        <p:cTn id="136" dur="500"/>
                                        <p:tgtEl>
                                          <p:spTgt spid="339"/>
                                        </p:tgtEl>
                                      </p:cBhvr>
                                    </p:animEffect>
                                  </p:childTnLst>
                                </p:cTn>
                              </p:par>
                              <p:par>
                                <p:cTn id="137" presetID="10" presetClass="entr" presetSubtype="0" fill="hold" nodeType="withEffect">
                                  <p:stCondLst>
                                    <p:cond delay="0"/>
                                  </p:stCondLst>
                                  <p:childTnLst>
                                    <p:set>
                                      <p:cBhvr>
                                        <p:cTn id="138" dur="1" fill="hold">
                                          <p:stCondLst>
                                            <p:cond delay="0"/>
                                          </p:stCondLst>
                                        </p:cTn>
                                        <p:tgtEl>
                                          <p:spTgt spid="340"/>
                                        </p:tgtEl>
                                        <p:attrNameLst>
                                          <p:attrName>style.visibility</p:attrName>
                                        </p:attrNameLst>
                                      </p:cBhvr>
                                      <p:to>
                                        <p:strVal val="visible"/>
                                      </p:to>
                                    </p:set>
                                    <p:animEffect transition="in" filter="fade">
                                      <p:cBhvr>
                                        <p:cTn id="139" dur="500"/>
                                        <p:tgtEl>
                                          <p:spTgt spid="340"/>
                                        </p:tgtEl>
                                      </p:cBhvr>
                                    </p:animEffect>
                                  </p:childTnLst>
                                </p:cTn>
                              </p:par>
                              <p:par>
                                <p:cTn id="140" presetID="10" presetClass="entr" presetSubtype="0" fill="hold" nodeType="withEffect">
                                  <p:stCondLst>
                                    <p:cond delay="0"/>
                                  </p:stCondLst>
                                  <p:childTnLst>
                                    <p:set>
                                      <p:cBhvr>
                                        <p:cTn id="141" dur="1" fill="hold">
                                          <p:stCondLst>
                                            <p:cond delay="0"/>
                                          </p:stCondLst>
                                        </p:cTn>
                                        <p:tgtEl>
                                          <p:spTgt spid="341"/>
                                        </p:tgtEl>
                                        <p:attrNameLst>
                                          <p:attrName>style.visibility</p:attrName>
                                        </p:attrNameLst>
                                      </p:cBhvr>
                                      <p:to>
                                        <p:strVal val="visible"/>
                                      </p:to>
                                    </p:set>
                                    <p:animEffect transition="in" filter="fade">
                                      <p:cBhvr>
                                        <p:cTn id="142" dur="500"/>
                                        <p:tgtEl>
                                          <p:spTgt spid="341"/>
                                        </p:tgtEl>
                                      </p:cBhvr>
                                    </p:animEffect>
                                  </p:childTnLst>
                                </p:cTn>
                              </p:par>
                              <p:par>
                                <p:cTn id="143" presetID="10" presetClass="entr" presetSubtype="0" fill="hold" nodeType="withEffect">
                                  <p:stCondLst>
                                    <p:cond delay="0"/>
                                  </p:stCondLst>
                                  <p:childTnLst>
                                    <p:set>
                                      <p:cBhvr>
                                        <p:cTn id="144" dur="1" fill="hold">
                                          <p:stCondLst>
                                            <p:cond delay="0"/>
                                          </p:stCondLst>
                                        </p:cTn>
                                        <p:tgtEl>
                                          <p:spTgt spid="242"/>
                                        </p:tgtEl>
                                        <p:attrNameLst>
                                          <p:attrName>style.visibility</p:attrName>
                                        </p:attrNameLst>
                                      </p:cBhvr>
                                      <p:to>
                                        <p:strVal val="visible"/>
                                      </p:to>
                                    </p:set>
                                    <p:animEffect transition="in" filter="fade">
                                      <p:cBhvr>
                                        <p:cTn id="145" dur="500"/>
                                        <p:tgtEl>
                                          <p:spTgt spid="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5" grpId="0" animBg="1"/>
      <p:bldP spid="87" grpId="0" animBg="1"/>
      <p:bldP spid="31" grpId="0" animBg="1"/>
      <p:bldP spid="32" grpId="0" animBg="1"/>
      <p:bldP spid="56" grpId="0" animBg="1"/>
      <p:bldP spid="71" grpId="0" animBg="1"/>
      <p:bldP spid="3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solidFill>
                  <a:srgbClr val="0070C0"/>
                </a:solidFill>
              </a:rPr>
              <a:t>Azure Regions</a:t>
            </a:r>
          </a:p>
        </p:txBody>
      </p:sp>
      <p:sp>
        <p:nvSpPr>
          <p:cNvPr id="3" name="Rectangle 2"/>
          <p:cNvSpPr/>
          <p:nvPr/>
        </p:nvSpPr>
        <p:spPr>
          <a:xfrm>
            <a:off x="2312126" y="6429112"/>
            <a:ext cx="9486900" cy="307777"/>
          </a:xfrm>
          <a:prstGeom prst="rect">
            <a:avLst/>
          </a:prstGeom>
        </p:spPr>
        <p:txBody>
          <a:bodyPr wrap="square">
            <a:spAutoFit/>
          </a:bodyPr>
          <a:lstStyle/>
          <a:p>
            <a:r>
              <a:rPr lang="en-GB" sz="1400" i="1" dirty="0"/>
              <a:t>Azure is generally available in 30 regions around the world, and has announced plans for 8 additional regions</a:t>
            </a:r>
          </a:p>
        </p:txBody>
      </p:sp>
      <p:pic>
        <p:nvPicPr>
          <p:cNvPr id="4" name="Picture 3"/>
          <p:cNvPicPr>
            <a:picLocks noChangeAspect="1"/>
          </p:cNvPicPr>
          <p:nvPr/>
        </p:nvPicPr>
        <p:blipFill>
          <a:blip r:embed="rId3"/>
          <a:stretch>
            <a:fillRect/>
          </a:stretch>
        </p:blipFill>
        <p:spPr>
          <a:xfrm>
            <a:off x="1160" y="1189176"/>
            <a:ext cx="12192000" cy="4648048"/>
          </a:xfrm>
          <a:prstGeom prst="rect">
            <a:avLst/>
          </a:prstGeom>
        </p:spPr>
      </p:pic>
      <p:sp>
        <p:nvSpPr>
          <p:cNvPr id="5" name="Rectangle 4"/>
          <p:cNvSpPr/>
          <p:nvPr/>
        </p:nvSpPr>
        <p:spPr>
          <a:xfrm>
            <a:off x="8280935" y="5882767"/>
            <a:ext cx="3912225" cy="369332"/>
          </a:xfrm>
          <a:prstGeom prst="rect">
            <a:avLst/>
          </a:prstGeom>
        </p:spPr>
        <p:txBody>
          <a:bodyPr wrap="none">
            <a:spAutoFit/>
          </a:bodyPr>
          <a:lstStyle/>
          <a:p>
            <a:r>
              <a:rPr lang="en-GB" dirty="0">
                <a:solidFill>
                  <a:srgbClr val="00B0F0"/>
                </a:solidFill>
              </a:rPr>
              <a:t>https://azure.microsoft.com/regions/</a:t>
            </a:r>
          </a:p>
        </p:txBody>
      </p:sp>
    </p:spTree>
    <p:extLst>
      <p:ext uri="{BB962C8B-B14F-4D97-AF65-F5344CB8AC3E}">
        <p14:creationId xmlns:p14="http://schemas.microsoft.com/office/powerpoint/2010/main" val="1436708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3" y="0"/>
            <a:ext cx="12286541" cy="6858000"/>
          </a:xfrm>
          <a:prstGeom prst="rect">
            <a:avLst/>
          </a:prstGeom>
        </p:spPr>
      </p:pic>
    </p:spTree>
    <p:extLst>
      <p:ext uri="{BB962C8B-B14F-4D97-AF65-F5344CB8AC3E}">
        <p14:creationId xmlns:p14="http://schemas.microsoft.com/office/powerpoint/2010/main" val="23977136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6143" y="2039171"/>
            <a:ext cx="10789700" cy="2387600"/>
          </a:xfrm>
        </p:spPr>
        <p:txBody>
          <a:bodyPr anchor="t">
            <a:noAutofit/>
          </a:bodyPr>
          <a:lstStyle/>
          <a:p>
            <a:pPr>
              <a:lnSpc>
                <a:spcPct val="100000"/>
              </a:lnSpc>
            </a:pPr>
            <a:r>
              <a:rPr lang="en-GB" sz="4800" dirty="0">
                <a:solidFill>
                  <a:schemeClr val="bg1"/>
                </a:solidFill>
                <a:latin typeface="Segoe UI Light" panose="020B0502040204020203" pitchFamily="34" charset="0"/>
                <a:cs typeface="Segoe UI Light" panose="020B0502040204020203" pitchFamily="34" charset="0"/>
              </a:rPr>
              <a:t>Infrastructure as a Service</a:t>
            </a:r>
            <a:br>
              <a:rPr lang="en-GB" sz="5400" dirty="0">
                <a:solidFill>
                  <a:schemeClr val="bg1"/>
                </a:solidFill>
                <a:latin typeface="Segoe UI Light" panose="020B0502040204020203" pitchFamily="34" charset="0"/>
                <a:cs typeface="Segoe UI Light" panose="020B0502040204020203" pitchFamily="34" charset="0"/>
              </a:rPr>
            </a:br>
            <a:br>
              <a:rPr lang="en-GB" sz="6000" dirty="0">
                <a:solidFill>
                  <a:schemeClr val="bg1"/>
                </a:solidFill>
                <a:latin typeface="Segoe UI Light" panose="020B0502040204020203" pitchFamily="34" charset="0"/>
                <a:cs typeface="Segoe UI Light" panose="020B0502040204020203" pitchFamily="34" charset="0"/>
              </a:rPr>
            </a:br>
            <a:br>
              <a:rPr lang="en-GB" sz="6000" dirty="0">
                <a:solidFill>
                  <a:schemeClr val="bg1"/>
                </a:solidFill>
                <a:latin typeface="Segoe UI Light" panose="020B0502040204020203" pitchFamily="34" charset="0"/>
                <a:cs typeface="Segoe UI Light" panose="020B0502040204020203" pitchFamily="34" charset="0"/>
              </a:rPr>
            </a:br>
            <a:endParaRPr lang="en-GB" sz="2400" dirty="0">
              <a:solidFill>
                <a:schemeClr val="bg1"/>
              </a:solidFill>
              <a:latin typeface="Segoe UI Light" panose="020B0502040204020203" pitchFamily="34" charset="0"/>
              <a:cs typeface="Segoe UI Light" panose="020B0502040204020203" pitchFamily="34" charset="0"/>
            </a:endParaRPr>
          </a:p>
        </p:txBody>
      </p:sp>
      <p:sp>
        <p:nvSpPr>
          <p:cNvPr id="3" name="Footer Placeholder 3"/>
          <p:cNvSpPr txBox="1">
            <a:spLocks/>
          </p:cNvSpPr>
          <p:nvPr/>
        </p:nvSpPr>
        <p:spPr>
          <a:xfrm>
            <a:off x="446143" y="5047895"/>
            <a:ext cx="7681480" cy="64628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pic>
        <p:nvPicPr>
          <p:cNvPr id="4" name="Picture 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45355" y="14288"/>
            <a:ext cx="1800000" cy="1800000"/>
          </a:xfrm>
          <a:prstGeom prst="rect">
            <a:avLst/>
          </a:prstGeom>
        </p:spPr>
      </p:pic>
    </p:spTree>
    <p:extLst>
      <p:ext uri="{BB962C8B-B14F-4D97-AF65-F5344CB8AC3E}">
        <p14:creationId xmlns:p14="http://schemas.microsoft.com/office/powerpoint/2010/main" val="25821618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22" name="Picture 21"/>
          <p:cNvPicPr>
            <a:picLocks noChangeAspect="1"/>
          </p:cNvPicPr>
          <p:nvPr/>
        </p:nvPicPr>
        <p:blipFill>
          <a:blip r:embed="rId3"/>
          <a:stretch>
            <a:fillRect/>
          </a:stretch>
        </p:blipFill>
        <p:spPr>
          <a:xfrm>
            <a:off x="1" y="1262641"/>
            <a:ext cx="6766980" cy="5631913"/>
          </a:xfrm>
          <a:prstGeom prst="rect">
            <a:avLst/>
          </a:prstGeom>
        </p:spPr>
      </p:pic>
      <p:pic>
        <p:nvPicPr>
          <p:cNvPr id="24" name="Picture 23"/>
          <p:cNvPicPr>
            <a:picLocks noChangeAspect="1"/>
          </p:cNvPicPr>
          <p:nvPr/>
        </p:nvPicPr>
        <p:blipFill>
          <a:blip r:embed="rId4"/>
          <a:stretch>
            <a:fillRect/>
          </a:stretch>
        </p:blipFill>
        <p:spPr>
          <a:xfrm>
            <a:off x="-149709" y="3729814"/>
            <a:ext cx="2290908" cy="3159041"/>
          </a:xfrm>
          <a:prstGeom prst="rect">
            <a:avLst/>
          </a:prstGeom>
        </p:spPr>
      </p:pic>
      <p:pic>
        <p:nvPicPr>
          <p:cNvPr id="23" name="Picture 22"/>
          <p:cNvPicPr>
            <a:picLocks noChangeAspect="1"/>
          </p:cNvPicPr>
          <p:nvPr/>
        </p:nvPicPr>
        <p:blipFill>
          <a:blip r:embed="rId5"/>
          <a:stretch>
            <a:fillRect/>
          </a:stretch>
        </p:blipFill>
        <p:spPr>
          <a:xfrm>
            <a:off x="1293958" y="2493841"/>
            <a:ext cx="2018584" cy="4405859"/>
          </a:xfrm>
          <a:prstGeom prst="rect">
            <a:avLst/>
          </a:prstGeom>
        </p:spPr>
      </p:pic>
      <p:pic>
        <p:nvPicPr>
          <p:cNvPr id="25" name="Picture 24"/>
          <p:cNvPicPr>
            <a:picLocks noChangeAspect="1"/>
          </p:cNvPicPr>
          <p:nvPr/>
        </p:nvPicPr>
        <p:blipFill>
          <a:blip r:embed="rId6"/>
          <a:stretch>
            <a:fillRect/>
          </a:stretch>
        </p:blipFill>
        <p:spPr>
          <a:xfrm>
            <a:off x="33250" y="3099976"/>
            <a:ext cx="1752343" cy="3842294"/>
          </a:xfrm>
          <a:prstGeom prst="rect">
            <a:avLst/>
          </a:prstGeom>
        </p:spPr>
      </p:pic>
      <p:sp>
        <p:nvSpPr>
          <p:cNvPr id="3" name="Rectangle 2"/>
          <p:cNvSpPr/>
          <p:nvPr/>
        </p:nvSpPr>
        <p:spPr bwMode="auto">
          <a:xfrm>
            <a:off x="1" y="-27372"/>
            <a:ext cx="12192000" cy="6901453"/>
          </a:xfrm>
          <a:prstGeom prst="rect">
            <a:avLst/>
          </a:prstGeom>
          <a:solidFill>
            <a:srgbClr val="000000">
              <a:alpha val="32157"/>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p:cNvPicPr>
            <a:picLocks noChangeAspect="1"/>
          </p:cNvPicPr>
          <p:nvPr/>
        </p:nvPicPr>
        <p:blipFill>
          <a:blip r:embed="rId7"/>
          <a:stretch>
            <a:fillRect/>
          </a:stretch>
        </p:blipFill>
        <p:spPr>
          <a:xfrm>
            <a:off x="6320106" y="1130478"/>
            <a:ext cx="3257820" cy="1867914"/>
          </a:xfrm>
          <a:prstGeom prst="rect">
            <a:avLst/>
          </a:prstGeom>
        </p:spPr>
      </p:pic>
      <p:sp>
        <p:nvSpPr>
          <p:cNvPr id="48" name="Title 1"/>
          <p:cNvSpPr txBox="1">
            <a:spLocks/>
          </p:cNvSpPr>
          <p:nvPr/>
        </p:nvSpPr>
        <p:spPr>
          <a:xfrm>
            <a:off x="7245321" y="2013519"/>
            <a:ext cx="1447595" cy="685703"/>
          </a:xfrm>
          <a:prstGeom prst="rect">
            <a:avLst/>
          </a:prstGeom>
          <a:noFill/>
        </p:spPr>
        <p:txBody>
          <a:bodyPr vert="horz" lIns="143387" tIns="89616" rIns="143387" bIns="89616" rtlCol="0" anchor="t" anchorCtr="0">
            <a:normAutofit fontScale="97500" lnSpcReduction="10000"/>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r>
              <a:rPr dirty="0">
                <a:solidFill>
                  <a:srgbClr val="3F5765"/>
                </a:solidFill>
              </a:rPr>
              <a:t>Azure</a:t>
            </a:r>
          </a:p>
        </p:txBody>
      </p:sp>
      <p:sp>
        <p:nvSpPr>
          <p:cNvPr id="17" name="Bent Arrow 16"/>
          <p:cNvSpPr/>
          <p:nvPr/>
        </p:nvSpPr>
        <p:spPr bwMode="auto">
          <a:xfrm rot="16200000" flipV="1">
            <a:off x="6017065" y="3999537"/>
            <a:ext cx="3267101" cy="1372893"/>
          </a:xfrm>
          <a:prstGeom prst="bentArrow">
            <a:avLst>
              <a:gd name="adj1" fmla="val 25000"/>
              <a:gd name="adj2" fmla="val 23139"/>
              <a:gd name="adj3" fmla="val 28020"/>
              <a:gd name="adj4" fmla="val 43750"/>
            </a:avLst>
          </a:prstGeom>
          <a:solidFill>
            <a:srgbClr val="BDD4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itle 1"/>
          <p:cNvSpPr txBox="1">
            <a:spLocks/>
          </p:cNvSpPr>
          <p:nvPr/>
        </p:nvSpPr>
        <p:spPr>
          <a:xfrm>
            <a:off x="4174943" y="4765303"/>
            <a:ext cx="4112518" cy="789707"/>
          </a:xfrm>
          <a:prstGeom prst="rect">
            <a:avLst/>
          </a:prstGeom>
          <a:noFill/>
        </p:spPr>
        <p:txBody>
          <a:bodyPr vert="horz" lIns="143387" tIns="89616" rIns="143387" bIns="89616" rtlCol="0" anchor="t" anchorCtr="0">
            <a:noAutofit/>
          </a:bodyPr>
          <a:lstStyle>
            <a:lvl1pPr marL="0" algn="l" defTabSz="1088105" rtl="0" eaLnBrk="1" latinLnBrk="0" hangingPunct="1">
              <a:lnSpc>
                <a:spcPct val="90000"/>
              </a:lnSpc>
              <a:spcBef>
                <a:spcPct val="0"/>
              </a:spcBef>
              <a:buNone/>
              <a:defRPr lang="en-US" sz="4000" kern="1200" spc="-98" baseline="0">
                <a:solidFill>
                  <a:srgbClr val="00B0F0"/>
                </a:solidFill>
                <a:latin typeface="Segoe UI Light" pitchFamily="34" charset="0"/>
                <a:ea typeface="Segoe UI" pitchFamily="34" charset="0"/>
                <a:cs typeface="Segoe UI" pitchFamily="34" charset="0"/>
              </a:defRPr>
            </a:lvl1pPr>
          </a:lstStyle>
          <a:p>
            <a:r>
              <a:rPr sz="2745" dirty="0">
                <a:solidFill>
                  <a:srgbClr val="FFFFFF"/>
                </a:solidFill>
                <a:latin typeface="Segoe UI"/>
              </a:rPr>
              <a:t>On-Premises Datacenter</a:t>
            </a:r>
          </a:p>
        </p:txBody>
      </p:sp>
      <p:grpSp>
        <p:nvGrpSpPr>
          <p:cNvPr id="29" name="Group 28"/>
          <p:cNvGrpSpPr/>
          <p:nvPr/>
        </p:nvGrpSpPr>
        <p:grpSpPr>
          <a:xfrm>
            <a:off x="614189" y="1833339"/>
            <a:ext cx="6400714" cy="5145402"/>
            <a:chOff x="4547574" y="736462"/>
            <a:chExt cx="6868692" cy="5521600"/>
          </a:xfrm>
        </p:grpSpPr>
        <p:pic>
          <p:nvPicPr>
            <p:cNvPr id="31" name="Picture 30"/>
            <p:cNvPicPr>
              <a:picLocks noChangeAspect="1"/>
            </p:cNvPicPr>
            <p:nvPr/>
          </p:nvPicPr>
          <p:blipFill>
            <a:blip r:embed="rId8"/>
            <a:stretch>
              <a:fillRect/>
            </a:stretch>
          </p:blipFill>
          <p:spPr>
            <a:xfrm>
              <a:off x="4547574" y="736462"/>
              <a:ext cx="3341325" cy="5521600"/>
            </a:xfrm>
            <a:prstGeom prst="rect">
              <a:avLst/>
            </a:prstGeom>
          </p:spPr>
        </p:pic>
        <p:pic>
          <p:nvPicPr>
            <p:cNvPr id="32" name="Picture 31"/>
            <p:cNvPicPr>
              <a:picLocks noChangeAspect="1"/>
            </p:cNvPicPr>
            <p:nvPr/>
          </p:nvPicPr>
          <p:blipFill>
            <a:blip r:embed="rId9"/>
            <a:stretch>
              <a:fillRect/>
            </a:stretch>
          </p:blipFill>
          <p:spPr>
            <a:xfrm>
              <a:off x="6090330" y="3788463"/>
              <a:ext cx="5325936" cy="2452800"/>
            </a:xfrm>
            <a:prstGeom prst="rect">
              <a:avLst/>
            </a:prstGeom>
          </p:spPr>
        </p:pic>
      </p:grpSp>
      <p:sp>
        <p:nvSpPr>
          <p:cNvPr id="16" name="Title 1"/>
          <p:cNvSpPr txBox="1">
            <a:spLocks/>
          </p:cNvSpPr>
          <p:nvPr/>
        </p:nvSpPr>
        <p:spPr>
          <a:xfrm>
            <a:off x="269241" y="289957"/>
            <a:ext cx="11655840" cy="899537"/>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5294" dirty="0">
                <a:gradFill>
                  <a:gsLst>
                    <a:gs pos="1250">
                      <a:srgbClr val="FFFFFF"/>
                    </a:gs>
                    <a:gs pos="100000">
                      <a:srgbClr val="FFFFFF"/>
                    </a:gs>
                  </a:gsLst>
                  <a:lin ang="5400000" scaled="0"/>
                </a:gradFill>
              </a:rPr>
              <a:t>The Hybrid Datacenter</a:t>
            </a:r>
          </a:p>
        </p:txBody>
      </p:sp>
      <p:sp>
        <p:nvSpPr>
          <p:cNvPr id="20" name="Content Placeholder 2"/>
          <p:cNvSpPr txBox="1">
            <a:spLocks/>
          </p:cNvSpPr>
          <p:nvPr/>
        </p:nvSpPr>
        <p:spPr>
          <a:xfrm>
            <a:off x="2646475" y="4255016"/>
            <a:ext cx="4316261" cy="837295"/>
          </a:xfrm>
          <a:prstGeom prst="rect">
            <a:avLst/>
          </a:prstGeom>
        </p:spPr>
        <p:txBody>
          <a:bodyPr vert="horz" lIns="91427" tIns="45713" rIns="91427" bIns="45713"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defTabSz="914225">
              <a:buNone/>
              <a:defRPr/>
            </a:pPr>
            <a:endParaRPr lang="en-US" sz="3529" dirty="0">
              <a:gradFill>
                <a:gsLst>
                  <a:gs pos="0">
                    <a:srgbClr val="7FBA00">
                      <a:lumMod val="5000"/>
                      <a:lumOff val="95000"/>
                    </a:srgbClr>
                  </a:gs>
                  <a:gs pos="100000">
                    <a:srgbClr val="FFFFFF"/>
                  </a:gs>
                </a:gsLst>
                <a:lin ang="5400000" scaled="1"/>
              </a:gradFill>
              <a:latin typeface="Segoe UI Light"/>
            </a:endParaRPr>
          </a:p>
        </p:txBody>
      </p:sp>
      <p:sp>
        <p:nvSpPr>
          <p:cNvPr id="27" name="Content Placeholder 2"/>
          <p:cNvSpPr txBox="1">
            <a:spLocks/>
          </p:cNvSpPr>
          <p:nvPr/>
        </p:nvSpPr>
        <p:spPr>
          <a:xfrm>
            <a:off x="2218761" y="3271815"/>
            <a:ext cx="4773544" cy="837295"/>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defTabSz="914225">
              <a:buNone/>
              <a:defRPr/>
            </a:pPr>
            <a:endParaRPr lang="en-US" sz="3529" dirty="0">
              <a:gradFill>
                <a:gsLst>
                  <a:gs pos="0">
                    <a:srgbClr val="7FBA00">
                      <a:lumMod val="5000"/>
                      <a:lumOff val="95000"/>
                    </a:srgbClr>
                  </a:gs>
                  <a:gs pos="100000">
                    <a:srgbClr val="FFFFFF"/>
                  </a:gs>
                </a:gsLst>
                <a:lin ang="5400000" scaled="1"/>
              </a:gradFill>
              <a:latin typeface="Segoe UI Light"/>
            </a:endParaRPr>
          </a:p>
        </p:txBody>
      </p:sp>
      <p:sp>
        <p:nvSpPr>
          <p:cNvPr id="28" name="Content Placeholder 2"/>
          <p:cNvSpPr txBox="1">
            <a:spLocks/>
          </p:cNvSpPr>
          <p:nvPr/>
        </p:nvSpPr>
        <p:spPr>
          <a:xfrm>
            <a:off x="8337063" y="3743016"/>
            <a:ext cx="3689095" cy="3114984"/>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defTabSz="914225">
              <a:buNone/>
              <a:defRPr/>
            </a:pPr>
            <a:r>
              <a:rPr lang="en-US" sz="2745" dirty="0">
                <a:gradFill>
                  <a:gsLst>
                    <a:gs pos="0">
                      <a:srgbClr val="7FBA00">
                        <a:lumMod val="5000"/>
                        <a:lumOff val="95000"/>
                      </a:srgbClr>
                    </a:gs>
                    <a:gs pos="100000">
                      <a:srgbClr val="FFFFFF"/>
                    </a:gs>
                  </a:gsLst>
                  <a:lin ang="5400000" scaled="1"/>
                </a:gradFill>
              </a:rPr>
              <a:t>Scale</a:t>
            </a:r>
          </a:p>
          <a:p>
            <a:pPr marL="0" indent="0" algn="r" defTabSz="914225">
              <a:buNone/>
              <a:defRPr/>
            </a:pPr>
            <a:r>
              <a:rPr lang="en-US" sz="2745" dirty="0">
                <a:gradFill>
                  <a:gsLst>
                    <a:gs pos="0">
                      <a:srgbClr val="7FBA00">
                        <a:lumMod val="5000"/>
                        <a:lumOff val="95000"/>
                      </a:srgbClr>
                    </a:gs>
                    <a:gs pos="100000">
                      <a:srgbClr val="FFFFFF"/>
                    </a:gs>
                  </a:gsLst>
                  <a:lin ang="5400000" scaled="1"/>
                </a:gradFill>
              </a:rPr>
              <a:t>Pay for what you use</a:t>
            </a:r>
          </a:p>
          <a:p>
            <a:pPr marL="0" indent="0" algn="r" defTabSz="914225">
              <a:buNone/>
              <a:defRPr/>
            </a:pPr>
            <a:r>
              <a:rPr lang="en-US" sz="2745" dirty="0">
                <a:gradFill>
                  <a:gsLst>
                    <a:gs pos="0">
                      <a:srgbClr val="7FBA00">
                        <a:lumMod val="5000"/>
                        <a:lumOff val="95000"/>
                      </a:srgbClr>
                    </a:gs>
                    <a:gs pos="100000">
                      <a:srgbClr val="FFFFFF"/>
                    </a:gs>
                  </a:gsLst>
                  <a:lin ang="5400000" scaled="1"/>
                </a:gradFill>
              </a:rPr>
              <a:t>Simple Dev / Test</a:t>
            </a:r>
          </a:p>
          <a:p>
            <a:pPr marL="0" indent="0" algn="r" defTabSz="914225">
              <a:buNone/>
              <a:defRPr/>
            </a:pPr>
            <a:r>
              <a:rPr lang="en-US" sz="2745" dirty="0">
                <a:gradFill>
                  <a:gsLst>
                    <a:gs pos="0">
                      <a:srgbClr val="7FBA00">
                        <a:lumMod val="5000"/>
                        <a:lumOff val="95000"/>
                      </a:srgbClr>
                    </a:gs>
                    <a:gs pos="100000">
                      <a:srgbClr val="FFFFFF"/>
                    </a:gs>
                  </a:gsLst>
                  <a:lin ang="5400000" scaled="1"/>
                </a:gradFill>
              </a:rPr>
              <a:t>Fast Provisioning</a:t>
            </a:r>
          </a:p>
          <a:p>
            <a:pPr marL="0" indent="0" algn="r" defTabSz="914225">
              <a:buNone/>
              <a:defRPr/>
            </a:pPr>
            <a:r>
              <a:rPr lang="en-US" sz="2745" dirty="0">
                <a:gradFill>
                  <a:gsLst>
                    <a:gs pos="0">
                      <a:srgbClr val="7FBA00">
                        <a:lumMod val="5000"/>
                        <a:lumOff val="95000"/>
                      </a:srgbClr>
                    </a:gs>
                    <a:gs pos="100000">
                      <a:srgbClr val="FFFFFF"/>
                    </a:gs>
                  </a:gsLst>
                  <a:lin ang="5400000" scaled="1"/>
                </a:gradFill>
              </a:rPr>
              <a:t>Integrated Operations</a:t>
            </a:r>
          </a:p>
          <a:p>
            <a:pPr marL="0" indent="0" algn="r" defTabSz="914225">
              <a:buNone/>
              <a:defRPr/>
            </a:pPr>
            <a:r>
              <a:rPr lang="en-US" sz="2745" dirty="0">
                <a:gradFill>
                  <a:gsLst>
                    <a:gs pos="0">
                      <a:srgbClr val="7FBA00">
                        <a:lumMod val="5000"/>
                        <a:lumOff val="95000"/>
                      </a:srgbClr>
                    </a:gs>
                    <a:gs pos="100000">
                      <a:srgbClr val="FFFFFF"/>
                    </a:gs>
                  </a:gsLst>
                  <a:lin ang="5400000" scaled="1"/>
                </a:gradFill>
              </a:rPr>
              <a:t>Automate</a:t>
            </a:r>
          </a:p>
        </p:txBody>
      </p:sp>
    </p:spTree>
    <p:extLst>
      <p:ext uri="{BB962C8B-B14F-4D97-AF65-F5344CB8AC3E}">
        <p14:creationId xmlns:p14="http://schemas.microsoft.com/office/powerpoint/2010/main" val="3799237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42" name="Freeform 128"/>
          <p:cNvSpPr>
            <a:spLocks noChangeAspect="1"/>
          </p:cNvSpPr>
          <p:nvPr/>
        </p:nvSpPr>
        <p:spPr bwMode="black">
          <a:xfrm>
            <a:off x="1165664" y="832536"/>
            <a:ext cx="10159481" cy="559445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lumMod val="50000"/>
              <a:lumOff val="50000"/>
            </a:schemeClr>
          </a:solidFill>
          <a:extLst/>
        </p:spPr>
        <p:txBody>
          <a:bodyPr vert="horz" wrap="square" lIns="89630" tIns="44814" rIns="89630" bIns="44814" numCol="1" anchor="t" anchorCtr="0" compatLnSpc="1">
            <a:prstTxWarp prst="textNoShape">
              <a:avLst/>
            </a:prstTxWarp>
          </a:bodyPr>
          <a:lstStyle/>
          <a:p>
            <a:pPr defTabSz="913957"/>
            <a:endParaRPr lang="en-US" sz="1765" dirty="0">
              <a:solidFill>
                <a:srgbClr val="505050"/>
              </a:solidFill>
            </a:endParaRPr>
          </a:p>
        </p:txBody>
      </p:sp>
      <p:cxnSp>
        <p:nvCxnSpPr>
          <p:cNvPr id="30" name="Straight Connector 29"/>
          <p:cNvCxnSpPr>
            <a:stCxn id="38" idx="0"/>
          </p:cNvCxnSpPr>
          <p:nvPr/>
        </p:nvCxnSpPr>
        <p:spPr>
          <a:xfrm flipV="1">
            <a:off x="3503512" y="4307802"/>
            <a:ext cx="0" cy="36633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sz="5882" b="1" dirty="0">
                <a:solidFill>
                  <a:schemeClr val="bg1"/>
                </a:solidFill>
              </a:rPr>
              <a:t>IaaS</a:t>
            </a:r>
          </a:p>
        </p:txBody>
      </p:sp>
      <p:sp>
        <p:nvSpPr>
          <p:cNvPr id="43" name="Freeform 79"/>
          <p:cNvSpPr>
            <a:spLocks noEditPoints="1"/>
          </p:cNvSpPr>
          <p:nvPr/>
        </p:nvSpPr>
        <p:spPr bwMode="black">
          <a:xfrm>
            <a:off x="7931776" y="2871427"/>
            <a:ext cx="1681029" cy="216904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0675" tIns="40338" rIns="80675" bIns="40338" numCol="1" anchor="t" anchorCtr="0" compatLnSpc="1">
            <a:prstTxWarp prst="textNoShape">
              <a:avLst/>
            </a:prstTxWarp>
          </a:bodyPr>
          <a:lstStyle/>
          <a:p>
            <a:pPr defTabSz="913957"/>
            <a:endParaRPr lang="en-US" sz="1567" dirty="0">
              <a:solidFill>
                <a:srgbClr val="505050"/>
              </a:solidFill>
            </a:endParaRPr>
          </a:p>
        </p:txBody>
      </p:sp>
      <p:pic>
        <p:nvPicPr>
          <p:cNvPr id="45" name="Picture 44"/>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40000" contrast="-40000"/>
                    </a14:imgEffect>
                  </a14:imgLayer>
                </a14:imgProps>
              </a:ext>
            </a:extLst>
          </a:blip>
          <a:stretch>
            <a:fillRect/>
          </a:stretch>
        </p:blipFill>
        <p:spPr>
          <a:xfrm>
            <a:off x="5231882" y="4101320"/>
            <a:ext cx="2134142" cy="931262"/>
          </a:xfrm>
          <a:prstGeom prst="rect">
            <a:avLst/>
          </a:prstGeom>
        </p:spPr>
      </p:pic>
      <p:grpSp>
        <p:nvGrpSpPr>
          <p:cNvPr id="7" name="Group 6"/>
          <p:cNvGrpSpPr/>
          <p:nvPr/>
        </p:nvGrpSpPr>
        <p:grpSpPr>
          <a:xfrm>
            <a:off x="5586402" y="5174646"/>
            <a:ext cx="1413490" cy="445857"/>
            <a:chOff x="2905485" y="5835597"/>
            <a:chExt cx="1441833" cy="454797"/>
          </a:xfrm>
          <a:noFill/>
        </p:grpSpPr>
        <p:sp>
          <p:nvSpPr>
            <p:cNvPr id="5" name="Rectangle 4"/>
            <p:cNvSpPr/>
            <p:nvPr/>
          </p:nvSpPr>
          <p:spPr bwMode="auto">
            <a:xfrm>
              <a:off x="2905485" y="5835597"/>
              <a:ext cx="1441833" cy="45479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a:xfrm>
              <a:off x="2931906" y="5903549"/>
              <a:ext cx="1349190" cy="353469"/>
            </a:xfrm>
            <a:prstGeom prst="rect">
              <a:avLst/>
            </a:prstGeom>
            <a:grpFill/>
            <a:ln>
              <a:noFill/>
            </a:ln>
          </p:spPr>
          <p:txBody>
            <a:bodyPr wrap="square">
              <a:spAutoFit/>
            </a:bodyPr>
            <a:lstStyle/>
            <a:p>
              <a:pPr algn="ctr" defTabSz="932293"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Compute</a:t>
              </a:r>
            </a:p>
          </p:txBody>
        </p:sp>
      </p:grpSp>
      <p:grpSp>
        <p:nvGrpSpPr>
          <p:cNvPr id="2" name="Group 1"/>
          <p:cNvGrpSpPr/>
          <p:nvPr/>
        </p:nvGrpSpPr>
        <p:grpSpPr>
          <a:xfrm>
            <a:off x="8065545" y="5174645"/>
            <a:ext cx="1413490" cy="445857"/>
            <a:chOff x="4885069" y="6067472"/>
            <a:chExt cx="1441833" cy="454797"/>
          </a:xfrm>
          <a:noFill/>
        </p:grpSpPr>
        <p:sp>
          <p:nvSpPr>
            <p:cNvPr id="46" name="Rectangle 45"/>
            <p:cNvSpPr/>
            <p:nvPr/>
          </p:nvSpPr>
          <p:spPr bwMode="auto">
            <a:xfrm>
              <a:off x="4885069" y="6067472"/>
              <a:ext cx="1441833" cy="45479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a:xfrm>
              <a:off x="5005056" y="6106641"/>
              <a:ext cx="1159362" cy="353469"/>
            </a:xfrm>
            <a:prstGeom prst="rect">
              <a:avLst/>
            </a:prstGeom>
            <a:grpFill/>
            <a:ln>
              <a:noFill/>
            </a:ln>
          </p:spPr>
          <p:txBody>
            <a:bodyPr wrap="square">
              <a:spAutoFit/>
            </a:bodyPr>
            <a:lstStyle/>
            <a:p>
              <a:pPr algn="ctr" defTabSz="932293"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Storage</a:t>
              </a:r>
            </a:p>
          </p:txBody>
        </p:sp>
      </p:grpSp>
      <p:grpSp>
        <p:nvGrpSpPr>
          <p:cNvPr id="9" name="Group 8"/>
          <p:cNvGrpSpPr/>
          <p:nvPr/>
        </p:nvGrpSpPr>
        <p:grpSpPr>
          <a:xfrm>
            <a:off x="2796767" y="5175316"/>
            <a:ext cx="1413490" cy="445857"/>
            <a:chOff x="275480" y="3414981"/>
            <a:chExt cx="1441833" cy="454797"/>
          </a:xfrm>
          <a:noFill/>
        </p:grpSpPr>
        <p:sp>
          <p:nvSpPr>
            <p:cNvPr id="48" name="Rectangle 47"/>
            <p:cNvSpPr/>
            <p:nvPr/>
          </p:nvSpPr>
          <p:spPr bwMode="auto">
            <a:xfrm>
              <a:off x="275480" y="3414981"/>
              <a:ext cx="1441833" cy="45479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a:xfrm>
              <a:off x="351064" y="3454151"/>
              <a:ext cx="1263898" cy="353469"/>
            </a:xfrm>
            <a:prstGeom prst="rect">
              <a:avLst/>
            </a:prstGeom>
            <a:grpFill/>
            <a:ln>
              <a:noFill/>
            </a:ln>
          </p:spPr>
          <p:txBody>
            <a:bodyPr wrap="square">
              <a:spAutoFit/>
            </a:bodyPr>
            <a:lstStyle/>
            <a:p>
              <a:pPr algn="ctr" defTabSz="932293"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Network</a:t>
              </a:r>
            </a:p>
          </p:txBody>
        </p:sp>
      </p:grpSp>
      <p:cxnSp>
        <p:nvCxnSpPr>
          <p:cNvPr id="34" name="Connector: Elbow 33"/>
          <p:cNvCxnSpPr>
            <a:endCxn id="10" idx="0"/>
          </p:cNvCxnSpPr>
          <p:nvPr/>
        </p:nvCxnSpPr>
        <p:spPr>
          <a:xfrm rot="10800000" flipV="1">
            <a:off x="2639567" y="4307801"/>
            <a:ext cx="850824" cy="366337"/>
          </a:xfrm>
          <a:prstGeom prst="bentConnector2">
            <a:avLst/>
          </a:prstGeom>
          <a:grpFill/>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Connector: Elbow 40"/>
          <p:cNvCxnSpPr/>
          <p:nvPr/>
        </p:nvCxnSpPr>
        <p:spPr>
          <a:xfrm rot="10800000">
            <a:off x="3502794" y="4307802"/>
            <a:ext cx="872457" cy="366337"/>
          </a:xfrm>
          <a:prstGeom prst="bentConnector3">
            <a:avLst>
              <a:gd name="adj1" fmla="val -220"/>
            </a:avLst>
          </a:prstGeom>
          <a:grpFill/>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5" name="Group 54"/>
          <p:cNvGrpSpPr/>
          <p:nvPr/>
        </p:nvGrpSpPr>
        <p:grpSpPr>
          <a:xfrm>
            <a:off x="2286195" y="3941467"/>
            <a:ext cx="2442427" cy="1099007"/>
            <a:chOff x="2332037" y="4020005"/>
            <a:chExt cx="2491403" cy="1121044"/>
          </a:xfrm>
          <a:solidFill>
            <a:schemeClr val="bg1"/>
          </a:solidFill>
        </p:grpSpPr>
        <p:cxnSp>
          <p:nvCxnSpPr>
            <p:cNvPr id="37" name="Straight Connector 36"/>
            <p:cNvCxnSpPr/>
            <p:nvPr/>
          </p:nvCxnSpPr>
          <p:spPr>
            <a:xfrm>
              <a:off x="3574498" y="4020005"/>
              <a:ext cx="1" cy="747362"/>
            </a:xfrm>
            <a:prstGeom prst="line">
              <a:avLst/>
            </a:prstGeom>
            <a:grpFill/>
            <a:ln w="762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bwMode="auto">
            <a:xfrm>
              <a:off x="2332037" y="4767368"/>
              <a:ext cx="720916" cy="373681"/>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Rounded Rectangle 37"/>
            <p:cNvSpPr/>
            <p:nvPr/>
          </p:nvSpPr>
          <p:spPr bwMode="auto">
            <a:xfrm>
              <a:off x="3213306" y="4767367"/>
              <a:ext cx="720916" cy="373681"/>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ounded Rectangle 38"/>
            <p:cNvSpPr/>
            <p:nvPr/>
          </p:nvSpPr>
          <p:spPr bwMode="auto">
            <a:xfrm>
              <a:off x="4102524" y="4767367"/>
              <a:ext cx="720916" cy="373681"/>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28488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7TQBLwN7JUqZ50IxKG9wQ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DKASeTqgY0ONIjCRmhAdq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heme/theme1.xml><?xml version="1.0" encoding="utf-8"?>
<a:theme xmlns:a="http://schemas.openxmlformats.org/drawingml/2006/main" name="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2.xml><?xml version="1.0" encoding="utf-8"?>
<a:theme xmlns:a="http://schemas.openxmlformats.org/drawingml/2006/main" name="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3.potx" id="{4977ACAC-262E-428F-B2B5-F9AD02AFA5D4}" vid="{73C2A02A-706B-48DC-B889-9A0C719E722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MS Blue</Template>
  <TotalTime>0</TotalTime>
  <Words>1558</Words>
  <Application>Microsoft Office PowerPoint</Application>
  <PresentationFormat>Widescreen</PresentationFormat>
  <Paragraphs>309</Paragraphs>
  <Slides>39</Slides>
  <Notes>18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39</vt:i4>
      </vt:variant>
    </vt:vector>
  </HeadingPairs>
  <TitlesOfParts>
    <vt:vector size="49" baseType="lpstr">
      <vt:lpstr>Arial</vt:lpstr>
      <vt:lpstr>Arial Unicode MS</vt:lpstr>
      <vt:lpstr>Calibri</vt:lpstr>
      <vt:lpstr>Consolas</vt:lpstr>
      <vt:lpstr>Segoe UI</vt:lpstr>
      <vt:lpstr>Segoe UI Black</vt:lpstr>
      <vt:lpstr>Segoe UI Light</vt:lpstr>
      <vt:lpstr>Wingdings</vt:lpstr>
      <vt:lpstr>WHITE TEMPLATE</vt:lpstr>
      <vt:lpstr>COLOR TEMPLATE</vt:lpstr>
      <vt:lpstr>Microsoft Azure Webinar Series: Getting Started with Azure   David Gristwood - davidgri@microsoft.com  Mike Ormond - mormond@microsoft.com    slides: github.com/dxuk/AzureWebinars</vt:lpstr>
      <vt:lpstr>Why the Cloud?</vt:lpstr>
      <vt:lpstr>What is Microsoft Azure?</vt:lpstr>
      <vt:lpstr>PowerPoint Presentation</vt:lpstr>
      <vt:lpstr>Azure Regions</vt:lpstr>
      <vt:lpstr>PowerPoint Presentation</vt:lpstr>
      <vt:lpstr>Infrastructure as a Service   </vt:lpstr>
      <vt:lpstr>PowerPoint Presentation</vt:lpstr>
      <vt:lpstr>IaaS</vt:lpstr>
      <vt:lpstr>Networking</vt:lpstr>
      <vt:lpstr>Networking</vt:lpstr>
      <vt:lpstr>Compute</vt:lpstr>
      <vt:lpstr>Compute Families Examples</vt:lpstr>
      <vt:lpstr>Storage and Virtual Machines</vt:lpstr>
      <vt:lpstr>Availability &amp; Scaling</vt:lpstr>
      <vt:lpstr>Platform as a Service   </vt:lpstr>
      <vt:lpstr>Platform as a Service</vt:lpstr>
      <vt:lpstr>Azure App Services</vt:lpstr>
      <vt:lpstr>SQL Database</vt:lpstr>
      <vt:lpstr>Azure Functions</vt:lpstr>
      <vt:lpstr>Azure Portal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Useful 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2017-02-06T20:55:31Z</dcterms:created>
  <dcterms:modified xsi:type="dcterms:W3CDTF">2017-02-06T20:56:29Z</dcterms:modified>
</cp:coreProperties>
</file>